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7" r:id="rId9"/>
    <p:sldId id="274" r:id="rId10"/>
    <p:sldId id="279" r:id="rId11"/>
    <p:sldId id="276" r:id="rId12"/>
    <p:sldId id="265" r:id="rId13"/>
    <p:sldId id="264" r:id="rId14"/>
  </p:sldIdLst>
  <p:sldSz cx="12192000" cy="6858000"/>
  <p:notesSz cx="6669088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2908C"/>
    <a:srgbClr val="385723"/>
    <a:srgbClr val="44546A"/>
    <a:srgbClr val="85AC3E"/>
    <a:srgbClr val="844920"/>
    <a:srgbClr val="E3ECDD"/>
    <a:srgbClr val="854A21"/>
    <a:srgbClr val="FFAB7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0" autoAdjust="0"/>
    <p:restoredTop sz="69837" autoAdjust="0"/>
  </p:normalViewPr>
  <p:slideViewPr>
    <p:cSldViewPr snapToGrid="0">
      <p:cViewPr varScale="1">
        <p:scale>
          <a:sx n="71" d="100"/>
          <a:sy n="71" d="100"/>
        </p:scale>
        <p:origin x="45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image" Target="../media/image28.jpg"/><Relationship Id="rId4" Type="http://schemas.openxmlformats.org/officeDocument/2006/relationships/image" Target="../media/image3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image" Target="../media/image28.jpg"/><Relationship Id="rId4" Type="http://schemas.openxmlformats.org/officeDocument/2006/relationships/image" Target="../media/image3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34A9D-621B-4ED4-988E-6598B0D1A704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29BA73A2-92B0-4C63-9697-DBAE5A8839CD}">
      <dgm:prSet phldrT="[Testo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r>
            <a:rPr lang="it-IT" dirty="0"/>
            <a:t> </a:t>
          </a:r>
        </a:p>
      </dgm:t>
    </dgm:pt>
    <dgm:pt modelId="{7791B6DA-15F8-49EE-B64A-1A39EA3A5DBF}" type="parTrans" cxnId="{53F73198-CABE-41AC-A94C-1FA8C7F3A196}">
      <dgm:prSet/>
      <dgm:spPr/>
      <dgm:t>
        <a:bodyPr/>
        <a:lstStyle/>
        <a:p>
          <a:endParaRPr lang="it-IT"/>
        </a:p>
      </dgm:t>
    </dgm:pt>
    <dgm:pt modelId="{C7C7B8AD-A12F-464E-99DA-C5ABC85B8ABD}" type="sibTrans" cxnId="{53F73198-CABE-41AC-A94C-1FA8C7F3A196}">
      <dgm:prSet/>
      <dgm:spPr/>
      <dgm:t>
        <a:bodyPr/>
        <a:lstStyle/>
        <a:p>
          <a:endParaRPr lang="it-IT"/>
        </a:p>
      </dgm:t>
    </dgm:pt>
    <dgm:pt modelId="{3643239B-4D90-47CC-84FF-41E653E23D57}">
      <dgm:prSet phldrT="[Testo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r>
            <a:rPr lang="it-IT" dirty="0"/>
            <a:t> </a:t>
          </a:r>
        </a:p>
      </dgm:t>
    </dgm:pt>
    <dgm:pt modelId="{71842A4F-3F56-4711-AAC6-D79908E8FFEF}" type="parTrans" cxnId="{A7F9C168-6EDE-4239-A223-5CD793D3D295}">
      <dgm:prSet/>
      <dgm:spPr/>
      <dgm:t>
        <a:bodyPr/>
        <a:lstStyle/>
        <a:p>
          <a:endParaRPr lang="it-IT"/>
        </a:p>
      </dgm:t>
    </dgm:pt>
    <dgm:pt modelId="{936047E3-53EC-49B3-B96F-DB32A15CA39F}" type="sibTrans" cxnId="{A7F9C168-6EDE-4239-A223-5CD793D3D295}">
      <dgm:prSet/>
      <dgm:spPr/>
      <dgm:t>
        <a:bodyPr/>
        <a:lstStyle/>
        <a:p>
          <a:endParaRPr lang="it-IT"/>
        </a:p>
      </dgm:t>
    </dgm:pt>
    <dgm:pt modelId="{48B0EDB3-92E1-472E-9CF3-4597FE78B9E2}">
      <dgm:prSet phldrT="[Testo]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r>
            <a:rPr lang="it-IT" dirty="0"/>
            <a:t> </a:t>
          </a:r>
        </a:p>
      </dgm:t>
    </dgm:pt>
    <dgm:pt modelId="{088F1C99-500F-4EA6-80B2-9E35446BA166}" type="parTrans" cxnId="{5AAD4D3A-B339-4674-8F04-6F4C2FD582D4}">
      <dgm:prSet/>
      <dgm:spPr/>
      <dgm:t>
        <a:bodyPr/>
        <a:lstStyle/>
        <a:p>
          <a:endParaRPr lang="it-IT"/>
        </a:p>
      </dgm:t>
    </dgm:pt>
    <dgm:pt modelId="{886DEFDD-3014-4C11-8729-84EF2B39F651}" type="sibTrans" cxnId="{5AAD4D3A-B339-4674-8F04-6F4C2FD582D4}">
      <dgm:prSet/>
      <dgm:spPr/>
      <dgm:t>
        <a:bodyPr/>
        <a:lstStyle/>
        <a:p>
          <a:endParaRPr lang="it-IT"/>
        </a:p>
      </dgm:t>
    </dgm:pt>
    <dgm:pt modelId="{2E78A40D-8208-4B0C-A451-5A56F0F026AF}">
      <dgm:prSet phldrT="[Testo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r>
            <a:rPr lang="it-IT" dirty="0"/>
            <a:t> </a:t>
          </a:r>
        </a:p>
      </dgm:t>
    </dgm:pt>
    <dgm:pt modelId="{A5C5F8EE-6B67-40FE-A120-D4445907D252}" type="parTrans" cxnId="{DACEDE48-964F-4672-95D6-87F4971F40F6}">
      <dgm:prSet/>
      <dgm:spPr/>
      <dgm:t>
        <a:bodyPr/>
        <a:lstStyle/>
        <a:p>
          <a:endParaRPr lang="it-IT"/>
        </a:p>
      </dgm:t>
    </dgm:pt>
    <dgm:pt modelId="{8C59323E-9787-43EF-9340-CA3141E274B5}" type="sibTrans" cxnId="{DACEDE48-964F-4672-95D6-87F4971F40F6}">
      <dgm:prSet/>
      <dgm:spPr/>
      <dgm:t>
        <a:bodyPr/>
        <a:lstStyle/>
        <a:p>
          <a:endParaRPr lang="it-IT"/>
        </a:p>
      </dgm:t>
    </dgm:pt>
    <dgm:pt modelId="{A29A277B-B3E5-4211-8982-C7A2FAFE7936}" type="pres">
      <dgm:prSet presAssocID="{3FC34A9D-621B-4ED4-988E-6598B0D1A704}" presName="cycle" presStyleCnt="0">
        <dgm:presLayoutVars>
          <dgm:dir/>
          <dgm:resizeHandles val="exact"/>
        </dgm:presLayoutVars>
      </dgm:prSet>
      <dgm:spPr/>
    </dgm:pt>
    <dgm:pt modelId="{F9A0A125-E316-4101-92B4-9952BFF26356}" type="pres">
      <dgm:prSet presAssocID="{29BA73A2-92B0-4C63-9697-DBAE5A8839CD}" presName="node" presStyleLbl="node1" presStyleIdx="0" presStyleCnt="4">
        <dgm:presLayoutVars>
          <dgm:bulletEnabled val="1"/>
        </dgm:presLayoutVars>
      </dgm:prSet>
      <dgm:spPr/>
    </dgm:pt>
    <dgm:pt modelId="{E7987F36-E2BB-48B3-A149-70B3CC6D3037}" type="pres">
      <dgm:prSet presAssocID="{C7C7B8AD-A12F-464E-99DA-C5ABC85B8ABD}" presName="sibTrans" presStyleLbl="sibTrans2D1" presStyleIdx="0" presStyleCnt="4"/>
      <dgm:spPr/>
    </dgm:pt>
    <dgm:pt modelId="{0D497CE6-3B3F-4B06-8969-2B7C477426C3}" type="pres">
      <dgm:prSet presAssocID="{C7C7B8AD-A12F-464E-99DA-C5ABC85B8ABD}" presName="connectorText" presStyleLbl="sibTrans2D1" presStyleIdx="0" presStyleCnt="4"/>
      <dgm:spPr/>
    </dgm:pt>
    <dgm:pt modelId="{068C4F49-4F07-4F8C-81DB-B0EA9DB752B1}" type="pres">
      <dgm:prSet presAssocID="{3643239B-4D90-47CC-84FF-41E653E23D57}" presName="node" presStyleLbl="node1" presStyleIdx="1" presStyleCnt="4">
        <dgm:presLayoutVars>
          <dgm:bulletEnabled val="1"/>
        </dgm:presLayoutVars>
      </dgm:prSet>
      <dgm:spPr/>
    </dgm:pt>
    <dgm:pt modelId="{433ACDF9-9A74-422A-AD36-5D9AF5DBEA5B}" type="pres">
      <dgm:prSet presAssocID="{936047E3-53EC-49B3-B96F-DB32A15CA39F}" presName="sibTrans" presStyleLbl="sibTrans2D1" presStyleIdx="1" presStyleCnt="4"/>
      <dgm:spPr/>
    </dgm:pt>
    <dgm:pt modelId="{4F9CF30A-C2FC-4EE9-88F8-D6C65D57F8CD}" type="pres">
      <dgm:prSet presAssocID="{936047E3-53EC-49B3-B96F-DB32A15CA39F}" presName="connectorText" presStyleLbl="sibTrans2D1" presStyleIdx="1" presStyleCnt="4"/>
      <dgm:spPr/>
    </dgm:pt>
    <dgm:pt modelId="{99694A0E-A81F-4705-8184-20E1D7434B34}" type="pres">
      <dgm:prSet presAssocID="{48B0EDB3-92E1-472E-9CF3-4597FE78B9E2}" presName="node" presStyleLbl="node1" presStyleIdx="2" presStyleCnt="4">
        <dgm:presLayoutVars>
          <dgm:bulletEnabled val="1"/>
        </dgm:presLayoutVars>
      </dgm:prSet>
      <dgm:spPr/>
    </dgm:pt>
    <dgm:pt modelId="{36CDCB7F-4623-4CD9-8837-C7EEDADC1E0E}" type="pres">
      <dgm:prSet presAssocID="{886DEFDD-3014-4C11-8729-84EF2B39F651}" presName="sibTrans" presStyleLbl="sibTrans2D1" presStyleIdx="2" presStyleCnt="4"/>
      <dgm:spPr/>
    </dgm:pt>
    <dgm:pt modelId="{63F99EB6-7E68-466D-9696-062853FD6CD2}" type="pres">
      <dgm:prSet presAssocID="{886DEFDD-3014-4C11-8729-84EF2B39F651}" presName="connectorText" presStyleLbl="sibTrans2D1" presStyleIdx="2" presStyleCnt="4"/>
      <dgm:spPr/>
    </dgm:pt>
    <dgm:pt modelId="{3471BCFD-A1AA-406A-A33D-2CBAE1D47B51}" type="pres">
      <dgm:prSet presAssocID="{2E78A40D-8208-4B0C-A451-5A56F0F026AF}" presName="node" presStyleLbl="node1" presStyleIdx="3" presStyleCnt="4">
        <dgm:presLayoutVars>
          <dgm:bulletEnabled val="1"/>
        </dgm:presLayoutVars>
      </dgm:prSet>
      <dgm:spPr/>
    </dgm:pt>
    <dgm:pt modelId="{E5E2832A-B01F-4FD2-AE04-91CB4C04C568}" type="pres">
      <dgm:prSet presAssocID="{8C59323E-9787-43EF-9340-CA3141E274B5}" presName="sibTrans" presStyleLbl="sibTrans2D1" presStyleIdx="3" presStyleCnt="4"/>
      <dgm:spPr/>
    </dgm:pt>
    <dgm:pt modelId="{6C7E18D2-22AF-4575-9DA0-9CAE0D2429A0}" type="pres">
      <dgm:prSet presAssocID="{8C59323E-9787-43EF-9340-CA3141E274B5}" presName="connectorText" presStyleLbl="sibTrans2D1" presStyleIdx="3" presStyleCnt="4"/>
      <dgm:spPr/>
    </dgm:pt>
  </dgm:ptLst>
  <dgm:cxnLst>
    <dgm:cxn modelId="{E2128408-C775-474E-B6E4-173644034E3C}" type="presOf" srcId="{886DEFDD-3014-4C11-8729-84EF2B39F651}" destId="{63F99EB6-7E68-466D-9696-062853FD6CD2}" srcOrd="1" destOrd="0" presId="urn:microsoft.com/office/officeart/2005/8/layout/cycle2"/>
    <dgm:cxn modelId="{CDED4609-13EE-450D-9619-848565745F6E}" type="presOf" srcId="{C7C7B8AD-A12F-464E-99DA-C5ABC85B8ABD}" destId="{E7987F36-E2BB-48B3-A149-70B3CC6D3037}" srcOrd="0" destOrd="0" presId="urn:microsoft.com/office/officeart/2005/8/layout/cycle2"/>
    <dgm:cxn modelId="{909ED910-E94F-4C4A-993F-02C2E3FAB6EF}" type="presOf" srcId="{2E78A40D-8208-4B0C-A451-5A56F0F026AF}" destId="{3471BCFD-A1AA-406A-A33D-2CBAE1D47B51}" srcOrd="0" destOrd="0" presId="urn:microsoft.com/office/officeart/2005/8/layout/cycle2"/>
    <dgm:cxn modelId="{FE6BDD27-C0E6-4E9B-9690-215A117046BE}" type="presOf" srcId="{936047E3-53EC-49B3-B96F-DB32A15CA39F}" destId="{433ACDF9-9A74-422A-AD36-5D9AF5DBEA5B}" srcOrd="0" destOrd="0" presId="urn:microsoft.com/office/officeart/2005/8/layout/cycle2"/>
    <dgm:cxn modelId="{5AAD4D3A-B339-4674-8F04-6F4C2FD582D4}" srcId="{3FC34A9D-621B-4ED4-988E-6598B0D1A704}" destId="{48B0EDB3-92E1-472E-9CF3-4597FE78B9E2}" srcOrd="2" destOrd="0" parTransId="{088F1C99-500F-4EA6-80B2-9E35446BA166}" sibTransId="{886DEFDD-3014-4C11-8729-84EF2B39F651}"/>
    <dgm:cxn modelId="{349E2E3E-F8EC-480A-9231-59A206BE7107}" type="presOf" srcId="{936047E3-53EC-49B3-B96F-DB32A15CA39F}" destId="{4F9CF30A-C2FC-4EE9-88F8-D6C65D57F8CD}" srcOrd="1" destOrd="0" presId="urn:microsoft.com/office/officeart/2005/8/layout/cycle2"/>
    <dgm:cxn modelId="{D15E2E45-2193-476E-82A9-394470F520FB}" type="presOf" srcId="{3643239B-4D90-47CC-84FF-41E653E23D57}" destId="{068C4F49-4F07-4F8C-81DB-B0EA9DB752B1}" srcOrd="0" destOrd="0" presId="urn:microsoft.com/office/officeart/2005/8/layout/cycle2"/>
    <dgm:cxn modelId="{A7F9C168-6EDE-4239-A223-5CD793D3D295}" srcId="{3FC34A9D-621B-4ED4-988E-6598B0D1A704}" destId="{3643239B-4D90-47CC-84FF-41E653E23D57}" srcOrd="1" destOrd="0" parTransId="{71842A4F-3F56-4711-AAC6-D79908E8FFEF}" sibTransId="{936047E3-53EC-49B3-B96F-DB32A15CA39F}"/>
    <dgm:cxn modelId="{DACEDE48-964F-4672-95D6-87F4971F40F6}" srcId="{3FC34A9D-621B-4ED4-988E-6598B0D1A704}" destId="{2E78A40D-8208-4B0C-A451-5A56F0F026AF}" srcOrd="3" destOrd="0" parTransId="{A5C5F8EE-6B67-40FE-A120-D4445907D252}" sibTransId="{8C59323E-9787-43EF-9340-CA3141E274B5}"/>
    <dgm:cxn modelId="{D4DA9581-E4F9-4DCE-9744-E7909A206F9B}" type="presOf" srcId="{29BA73A2-92B0-4C63-9697-DBAE5A8839CD}" destId="{F9A0A125-E316-4101-92B4-9952BFF26356}" srcOrd="0" destOrd="0" presId="urn:microsoft.com/office/officeart/2005/8/layout/cycle2"/>
    <dgm:cxn modelId="{E5594B8E-29DA-4C41-846F-ED4E98622756}" type="presOf" srcId="{8C59323E-9787-43EF-9340-CA3141E274B5}" destId="{6C7E18D2-22AF-4575-9DA0-9CAE0D2429A0}" srcOrd="1" destOrd="0" presId="urn:microsoft.com/office/officeart/2005/8/layout/cycle2"/>
    <dgm:cxn modelId="{53F73198-CABE-41AC-A94C-1FA8C7F3A196}" srcId="{3FC34A9D-621B-4ED4-988E-6598B0D1A704}" destId="{29BA73A2-92B0-4C63-9697-DBAE5A8839CD}" srcOrd="0" destOrd="0" parTransId="{7791B6DA-15F8-49EE-B64A-1A39EA3A5DBF}" sibTransId="{C7C7B8AD-A12F-464E-99DA-C5ABC85B8ABD}"/>
    <dgm:cxn modelId="{0F5A8AC6-95A9-40CD-958D-DD52795D1E41}" type="presOf" srcId="{C7C7B8AD-A12F-464E-99DA-C5ABC85B8ABD}" destId="{0D497CE6-3B3F-4B06-8969-2B7C477426C3}" srcOrd="1" destOrd="0" presId="urn:microsoft.com/office/officeart/2005/8/layout/cycle2"/>
    <dgm:cxn modelId="{9FED0BE4-2D91-4CDB-8D90-6178E1E184A3}" type="presOf" srcId="{3FC34A9D-621B-4ED4-988E-6598B0D1A704}" destId="{A29A277B-B3E5-4211-8982-C7A2FAFE7936}" srcOrd="0" destOrd="0" presId="urn:microsoft.com/office/officeart/2005/8/layout/cycle2"/>
    <dgm:cxn modelId="{75028CF0-2107-4CFB-8E4D-6AFDA3A84344}" type="presOf" srcId="{886DEFDD-3014-4C11-8729-84EF2B39F651}" destId="{36CDCB7F-4623-4CD9-8837-C7EEDADC1E0E}" srcOrd="0" destOrd="0" presId="urn:microsoft.com/office/officeart/2005/8/layout/cycle2"/>
    <dgm:cxn modelId="{022852F2-1F77-46D6-9BEE-35D886A7B2EB}" type="presOf" srcId="{8C59323E-9787-43EF-9340-CA3141E274B5}" destId="{E5E2832A-B01F-4FD2-AE04-91CB4C04C568}" srcOrd="0" destOrd="0" presId="urn:microsoft.com/office/officeart/2005/8/layout/cycle2"/>
    <dgm:cxn modelId="{8FD96CF3-07F6-4807-B8B0-F570F5BEF9D8}" type="presOf" srcId="{48B0EDB3-92E1-472E-9CF3-4597FE78B9E2}" destId="{99694A0E-A81F-4705-8184-20E1D7434B34}" srcOrd="0" destOrd="0" presId="urn:microsoft.com/office/officeart/2005/8/layout/cycle2"/>
    <dgm:cxn modelId="{411DED5E-28AF-4C06-BE02-D9413573B40C}" type="presParOf" srcId="{A29A277B-B3E5-4211-8982-C7A2FAFE7936}" destId="{F9A0A125-E316-4101-92B4-9952BFF26356}" srcOrd="0" destOrd="0" presId="urn:microsoft.com/office/officeart/2005/8/layout/cycle2"/>
    <dgm:cxn modelId="{8DF2CE95-D692-4DF5-B3B4-749DF5298F81}" type="presParOf" srcId="{A29A277B-B3E5-4211-8982-C7A2FAFE7936}" destId="{E7987F36-E2BB-48B3-A149-70B3CC6D3037}" srcOrd="1" destOrd="0" presId="urn:microsoft.com/office/officeart/2005/8/layout/cycle2"/>
    <dgm:cxn modelId="{D9C92905-5079-4C45-A8BB-97DBCF94E47E}" type="presParOf" srcId="{E7987F36-E2BB-48B3-A149-70B3CC6D3037}" destId="{0D497CE6-3B3F-4B06-8969-2B7C477426C3}" srcOrd="0" destOrd="0" presId="urn:microsoft.com/office/officeart/2005/8/layout/cycle2"/>
    <dgm:cxn modelId="{9184E202-EF27-48CC-BF1F-34D2521A5836}" type="presParOf" srcId="{A29A277B-B3E5-4211-8982-C7A2FAFE7936}" destId="{068C4F49-4F07-4F8C-81DB-B0EA9DB752B1}" srcOrd="2" destOrd="0" presId="urn:microsoft.com/office/officeart/2005/8/layout/cycle2"/>
    <dgm:cxn modelId="{A3CE4493-D00C-48A3-924C-DCF6F5756835}" type="presParOf" srcId="{A29A277B-B3E5-4211-8982-C7A2FAFE7936}" destId="{433ACDF9-9A74-422A-AD36-5D9AF5DBEA5B}" srcOrd="3" destOrd="0" presId="urn:microsoft.com/office/officeart/2005/8/layout/cycle2"/>
    <dgm:cxn modelId="{30EA110D-EA17-45FD-9186-D1114BCD8ADA}" type="presParOf" srcId="{433ACDF9-9A74-422A-AD36-5D9AF5DBEA5B}" destId="{4F9CF30A-C2FC-4EE9-88F8-D6C65D57F8CD}" srcOrd="0" destOrd="0" presId="urn:microsoft.com/office/officeart/2005/8/layout/cycle2"/>
    <dgm:cxn modelId="{F08A4717-2D48-46E4-9399-5F2EA75AC2CA}" type="presParOf" srcId="{A29A277B-B3E5-4211-8982-C7A2FAFE7936}" destId="{99694A0E-A81F-4705-8184-20E1D7434B34}" srcOrd="4" destOrd="0" presId="urn:microsoft.com/office/officeart/2005/8/layout/cycle2"/>
    <dgm:cxn modelId="{E7FC9AC8-BE5A-4194-B3E2-1ACF32F38A91}" type="presParOf" srcId="{A29A277B-B3E5-4211-8982-C7A2FAFE7936}" destId="{36CDCB7F-4623-4CD9-8837-C7EEDADC1E0E}" srcOrd="5" destOrd="0" presId="urn:microsoft.com/office/officeart/2005/8/layout/cycle2"/>
    <dgm:cxn modelId="{272B390F-7266-4EEA-9615-8D3317012C20}" type="presParOf" srcId="{36CDCB7F-4623-4CD9-8837-C7EEDADC1E0E}" destId="{63F99EB6-7E68-466D-9696-062853FD6CD2}" srcOrd="0" destOrd="0" presId="urn:microsoft.com/office/officeart/2005/8/layout/cycle2"/>
    <dgm:cxn modelId="{CFA84736-AE14-4A83-9A26-5A05B6137241}" type="presParOf" srcId="{A29A277B-B3E5-4211-8982-C7A2FAFE7936}" destId="{3471BCFD-A1AA-406A-A33D-2CBAE1D47B51}" srcOrd="6" destOrd="0" presId="urn:microsoft.com/office/officeart/2005/8/layout/cycle2"/>
    <dgm:cxn modelId="{2FA697E3-A668-4F47-844F-9330A1E4E020}" type="presParOf" srcId="{A29A277B-B3E5-4211-8982-C7A2FAFE7936}" destId="{E5E2832A-B01F-4FD2-AE04-91CB4C04C568}" srcOrd="7" destOrd="0" presId="urn:microsoft.com/office/officeart/2005/8/layout/cycle2"/>
    <dgm:cxn modelId="{C90F924C-5732-46C1-AC75-8451CC34A99B}" type="presParOf" srcId="{E5E2832A-B01F-4FD2-AE04-91CB4C04C568}" destId="{6C7E18D2-22AF-4575-9DA0-9CAE0D2429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0A125-E316-4101-92B4-9952BFF26356}">
      <dsp:nvSpPr>
        <dsp:cNvPr id="0" name=""/>
        <dsp:cNvSpPr/>
      </dsp:nvSpPr>
      <dsp:spPr>
        <a:xfrm>
          <a:off x="1119483" y="104"/>
          <a:ext cx="643122" cy="643122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 </a:t>
          </a:r>
        </a:p>
      </dsp:txBody>
      <dsp:txXfrm>
        <a:off x="1213666" y="94287"/>
        <a:ext cx="454756" cy="454756"/>
      </dsp:txXfrm>
    </dsp:sp>
    <dsp:sp modelId="{E7987F36-E2BB-48B3-A149-70B3CC6D3037}">
      <dsp:nvSpPr>
        <dsp:cNvPr id="0" name=""/>
        <dsp:cNvSpPr/>
      </dsp:nvSpPr>
      <dsp:spPr>
        <a:xfrm rot="2700000">
          <a:off x="1693511" y="550900"/>
          <a:ext cx="170590" cy="217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>
        <a:off x="1701006" y="576217"/>
        <a:ext cx="119413" cy="130231"/>
      </dsp:txXfrm>
    </dsp:sp>
    <dsp:sp modelId="{068C4F49-4F07-4F8C-81DB-B0EA9DB752B1}">
      <dsp:nvSpPr>
        <dsp:cNvPr id="0" name=""/>
        <dsp:cNvSpPr/>
      </dsp:nvSpPr>
      <dsp:spPr>
        <a:xfrm>
          <a:off x="1801835" y="682455"/>
          <a:ext cx="643122" cy="643122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 </a:t>
          </a:r>
        </a:p>
      </dsp:txBody>
      <dsp:txXfrm>
        <a:off x="1896018" y="776638"/>
        <a:ext cx="454756" cy="454756"/>
      </dsp:txXfrm>
    </dsp:sp>
    <dsp:sp modelId="{433ACDF9-9A74-422A-AD36-5D9AF5DBEA5B}">
      <dsp:nvSpPr>
        <dsp:cNvPr id="0" name=""/>
        <dsp:cNvSpPr/>
      </dsp:nvSpPr>
      <dsp:spPr>
        <a:xfrm rot="8100000">
          <a:off x="1700339" y="1233251"/>
          <a:ext cx="170590" cy="217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 rot="10800000">
        <a:off x="1744021" y="1258568"/>
        <a:ext cx="119413" cy="130231"/>
      </dsp:txXfrm>
    </dsp:sp>
    <dsp:sp modelId="{99694A0E-A81F-4705-8184-20E1D7434B34}">
      <dsp:nvSpPr>
        <dsp:cNvPr id="0" name=""/>
        <dsp:cNvSpPr/>
      </dsp:nvSpPr>
      <dsp:spPr>
        <a:xfrm>
          <a:off x="1119483" y="1364807"/>
          <a:ext cx="643122" cy="643122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 </a:t>
          </a:r>
        </a:p>
      </dsp:txBody>
      <dsp:txXfrm>
        <a:off x="1213666" y="1458990"/>
        <a:ext cx="454756" cy="454756"/>
      </dsp:txXfrm>
    </dsp:sp>
    <dsp:sp modelId="{36CDCB7F-4623-4CD9-8837-C7EEDADC1E0E}">
      <dsp:nvSpPr>
        <dsp:cNvPr id="0" name=""/>
        <dsp:cNvSpPr/>
      </dsp:nvSpPr>
      <dsp:spPr>
        <a:xfrm rot="13500000">
          <a:off x="1017988" y="1240079"/>
          <a:ext cx="170590" cy="217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 rot="10800000">
        <a:off x="1061670" y="1301584"/>
        <a:ext cx="119413" cy="130231"/>
      </dsp:txXfrm>
    </dsp:sp>
    <dsp:sp modelId="{3471BCFD-A1AA-406A-A33D-2CBAE1D47B51}">
      <dsp:nvSpPr>
        <dsp:cNvPr id="0" name=""/>
        <dsp:cNvSpPr/>
      </dsp:nvSpPr>
      <dsp:spPr>
        <a:xfrm>
          <a:off x="437132" y="682455"/>
          <a:ext cx="643122" cy="643122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 </a:t>
          </a:r>
        </a:p>
      </dsp:txBody>
      <dsp:txXfrm>
        <a:off x="531315" y="776638"/>
        <a:ext cx="454756" cy="454756"/>
      </dsp:txXfrm>
    </dsp:sp>
    <dsp:sp modelId="{E5E2832A-B01F-4FD2-AE04-91CB4C04C568}">
      <dsp:nvSpPr>
        <dsp:cNvPr id="0" name=""/>
        <dsp:cNvSpPr/>
      </dsp:nvSpPr>
      <dsp:spPr>
        <a:xfrm rot="18900000">
          <a:off x="1011160" y="557728"/>
          <a:ext cx="170590" cy="217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>
        <a:off x="1018655" y="619233"/>
        <a:ext cx="119413" cy="130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CAA5609-291B-48E4-9357-5A9CF15350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3265FDA-098D-4178-B04D-44D0B4B5DA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04CAA-153E-4D5C-B2C9-D538C0C4C6B8}" type="datetimeFigureOut">
              <a:rPr lang="it-IT" smtClean="0"/>
              <a:t>17/10/2018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E09E18-EED6-4CE3-836B-A1529912E7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D046157-CB00-4503-8FA9-5FB1051A47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3411-6A3A-4D4F-9A28-9803FA78F3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859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6515E-3CDC-43D7-881C-AA8F92E8CE84}" type="datetimeFigureOut">
              <a:rPr lang="it-IT" smtClean="0"/>
              <a:t>17/10/2018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15540-A579-429B-8123-738E25BC7F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918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Fonte dati: Istat, </a:t>
            </a:r>
            <a:r>
              <a:rPr lang="it-IT" dirty="0" err="1"/>
              <a:t>Eurostat</a:t>
            </a:r>
            <a:r>
              <a:rPr lang="it-IT" dirty="0"/>
              <a:t>, fondazione Edison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5540-A579-429B-8123-738E25BC7FA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040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modulo 3 approfondirà cos’è una piccola e media impresa (PMI) e cos’è quindi il PMI day.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5540-A579-429B-8123-738E25BC7FA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3104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dirty="0">
                <a:latin typeface="Calibri (Corpo)"/>
              </a:rPr>
              <a:t>- FLESSIBILITA’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dirty="0">
                <a:ln w="0"/>
                <a:solidFill>
                  <a:srgbClr val="854A21"/>
                </a:solidFill>
                <a:latin typeface="Calibri (Corpo)"/>
              </a:rPr>
              <a:t>Se c’è la necessità, bisogna essere in grado di utilizzare le proprie conoscenze per fare cose anche molto diverse tra loro.</a:t>
            </a:r>
          </a:p>
          <a:p>
            <a:pPr algn="just"/>
            <a:endParaRPr lang="it-IT" b="0" dirty="0">
              <a:ln w="0"/>
              <a:solidFill>
                <a:srgbClr val="854A21"/>
              </a:solidFill>
              <a:latin typeface="Calibri (Corpo)"/>
            </a:endParaRPr>
          </a:p>
          <a:p>
            <a:pPr marL="0" indent="0" algn="just">
              <a:buFontTx/>
              <a:buNone/>
            </a:pPr>
            <a:r>
              <a:rPr lang="it-IT" b="0" dirty="0">
                <a:ln w="0"/>
                <a:solidFill>
                  <a:srgbClr val="854A21"/>
                </a:solidFill>
                <a:latin typeface="Calibri (Corpo)"/>
              </a:rPr>
              <a:t>- CONOSCENZA DI LINGUE STRANIERE, IN PRIMIS L’INGLESE</a:t>
            </a:r>
          </a:p>
          <a:p>
            <a:pPr marL="0" indent="0" algn="just">
              <a:buFontTx/>
              <a:buNone/>
            </a:pPr>
            <a:r>
              <a:rPr lang="it-IT" b="0" dirty="0">
                <a:ln w="0"/>
                <a:solidFill>
                  <a:srgbClr val="854A21"/>
                </a:solidFill>
                <a:latin typeface="Calibri (Corpo)"/>
              </a:rPr>
              <a:t>Il dialetto, anche se affascinante, non conta come seconda lingua… </a:t>
            </a:r>
          </a:p>
          <a:p>
            <a:pPr algn="just"/>
            <a:endParaRPr lang="it-IT" b="0" dirty="0">
              <a:ln w="0"/>
              <a:solidFill>
                <a:srgbClr val="854A21"/>
              </a:solidFill>
              <a:latin typeface="Calibri (Corpo)"/>
            </a:endParaRPr>
          </a:p>
          <a:p>
            <a:pPr algn="just"/>
            <a:r>
              <a:rPr lang="it-IT" b="0" dirty="0">
                <a:ln w="0"/>
                <a:solidFill>
                  <a:srgbClr val="854A21"/>
                </a:solidFill>
                <a:latin typeface="Calibri (Corpo)"/>
              </a:rPr>
              <a:t>- </a:t>
            </a:r>
            <a:r>
              <a:rPr lang="it-IT" sz="1200" b="0" dirty="0">
                <a:ln w="0"/>
                <a:solidFill>
                  <a:srgbClr val="854A21"/>
                </a:solidFill>
              </a:rPr>
              <a:t>PROATTIVITÀ</a:t>
            </a:r>
            <a:endParaRPr lang="it-IT" b="0" dirty="0">
              <a:ln w="0"/>
              <a:solidFill>
                <a:srgbClr val="854A21"/>
              </a:solidFill>
              <a:latin typeface="Calibri (Corpo)"/>
            </a:endParaRPr>
          </a:p>
          <a:p>
            <a:pPr algn="just"/>
            <a:r>
              <a:rPr lang="it-IT" b="0" dirty="0">
                <a:ln w="0"/>
                <a:solidFill>
                  <a:srgbClr val="854A21"/>
                </a:solidFill>
                <a:latin typeface="Calibri (Corpo)"/>
              </a:rPr>
              <a:t>Saper reagire ai cambiamenti, proponendo anche soluzioni nuove (ad. esempio svolgendo attività che prima non si facevano, lavorando con persone diverse o in posti diversi).</a:t>
            </a:r>
          </a:p>
          <a:p>
            <a:pPr algn="just"/>
            <a:endParaRPr lang="it-IT" b="0" dirty="0">
              <a:ln w="0"/>
              <a:solidFill>
                <a:srgbClr val="854A21"/>
              </a:solidFill>
              <a:latin typeface="Calibri (Corpo)"/>
            </a:endParaRPr>
          </a:p>
          <a:p>
            <a:pPr algn="just"/>
            <a:r>
              <a:rPr lang="it-IT" b="0" dirty="0">
                <a:ln w="0"/>
                <a:solidFill>
                  <a:srgbClr val="854A21"/>
                </a:solidFill>
                <a:latin typeface="Calibri (Corpo)"/>
              </a:rPr>
              <a:t>- SAPER LAVORARE IN GRUPPO</a:t>
            </a:r>
          </a:p>
          <a:p>
            <a:pPr algn="just"/>
            <a:r>
              <a:rPr lang="it-IT" b="0" dirty="0">
                <a:ln w="0"/>
                <a:solidFill>
                  <a:srgbClr val="854A21"/>
                </a:solidFill>
                <a:latin typeface="Calibri (Corpo)"/>
              </a:rPr>
              <a:t>Si sa, due teste sono meglio di una e quattro sono meglio di due!</a:t>
            </a:r>
          </a:p>
          <a:p>
            <a:pPr algn="just"/>
            <a:endParaRPr lang="it-IT" b="1" dirty="0">
              <a:ln w="0"/>
              <a:solidFill>
                <a:srgbClr val="854A21"/>
              </a:solidFill>
            </a:endParaRPr>
          </a:p>
          <a:p>
            <a:pPr algn="just"/>
            <a:endParaRPr lang="it-IT" b="1" dirty="0">
              <a:ln w="0"/>
              <a:solidFill>
                <a:srgbClr val="854A21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5540-A579-429B-8123-738E25BC7FA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09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Misurare il valore creato dall’industria significa misurare la qualità e la capacità del settore secondario. In economia le attività imprenditoriali sono classificate in tre settori: primario, ovvero l’agricoltura; </a:t>
            </a:r>
            <a:r>
              <a:rPr lang="it-IT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secondario, ovvero l’impresa manifatturiera (l’industria)</a:t>
            </a:r>
            <a:r>
              <a:rPr lang="it-IT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 terziario, ovvero i servizi. </a:t>
            </a:r>
          </a:p>
          <a:p>
            <a:endParaRPr lang="it-IT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it-IT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Glossario: </a:t>
            </a:r>
          </a:p>
          <a:p>
            <a:r>
              <a:rPr lang="it-IT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Il </a:t>
            </a:r>
            <a:r>
              <a:rPr lang="it-IT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valore creato dall’industria </a:t>
            </a:r>
            <a:r>
              <a:rPr lang="it-IT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è </a:t>
            </a:r>
            <a:r>
              <a:rPr lang="it-IT" dirty="0"/>
              <a:t>la differenza tra quanto vale ciò che si produce (semplificando, potremmo dire il prezzo di vendita) e quanto è costato realizzarlo. L’importanza dell’impresa risiede nel far sì che 2+2 possa fare anche 10 perché, anche grazie al lavoro di persone esperte e all’utilizzo di tecnologie all’avanguardia, l’industria riesce a trasformare viti e bulloni in macchinari, elettrodomestici, auto e tanto altro!</a:t>
            </a:r>
          </a:p>
          <a:p>
            <a:endParaRPr lang="it-IT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it-IT" dirty="0"/>
              <a:t>Se consideriamo la percentuale (sul totale) di persone che lavorano nell’industria ed il valore creato dall’industria, Varese occupa una posizione rilevante a livello europeo: risulta infatti la settima provincia in Italia e l’undicesima in Europa (</a:t>
            </a:r>
            <a:r>
              <a:rPr lang="it-IT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fonte:</a:t>
            </a:r>
            <a:r>
              <a:rPr lang="it-IT" b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Fondazione Edison, elaborazioni su dati </a:t>
            </a:r>
            <a:r>
              <a:rPr lang="it-IT" b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Eurostat</a:t>
            </a:r>
            <a:r>
              <a:rPr lang="it-IT" b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2014)</a:t>
            </a:r>
            <a:r>
              <a:rPr lang="it-IT" b="0" dirty="0"/>
              <a:t>. </a:t>
            </a:r>
          </a:p>
          <a:p>
            <a:r>
              <a:rPr lang="it-IT" b="0" dirty="0"/>
              <a:t>I dati più recenti di questa classifica (</a:t>
            </a:r>
            <a:r>
              <a:rPr lang="it-IT" b="0" dirty="0" err="1"/>
              <a:t>Eurostat</a:t>
            </a:r>
            <a:r>
              <a:rPr lang="it-IT" b="0" dirty="0"/>
              <a:t> 2015) indicano che Varese risulta la 6° provincia italiana e la 14° europea. </a:t>
            </a:r>
          </a:p>
          <a:p>
            <a:endParaRPr lang="it-IT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5540-A579-429B-8123-738E25BC7FA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3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Anche se non esiste un’unica ricetta per avere un’industria forte a livello nazionale ed europeo, possiamo identificare alcuni ingredienti fondamentali: </a:t>
            </a:r>
          </a:p>
          <a:p>
            <a:endParaRPr lang="it-IT" dirty="0"/>
          </a:p>
          <a:p>
            <a:pPr marL="171450" indent="-171450">
              <a:buFontTx/>
              <a:buChar char="-"/>
            </a:pPr>
            <a:r>
              <a:rPr lang="it-IT" dirty="0"/>
              <a:t>di sicuro il primo elemento è </a:t>
            </a:r>
            <a:r>
              <a:rPr lang="it-IT" b="1" dirty="0"/>
              <a:t>avere un prodotto che sia valido e che si distingua dagli altri</a:t>
            </a:r>
            <a:r>
              <a:rPr lang="it-IT" dirty="0"/>
              <a:t>. In altre parole, è importante saper far bene!</a:t>
            </a:r>
          </a:p>
          <a:p>
            <a:pPr marL="171450" indent="-171450">
              <a:buFontTx/>
              <a:buChar char="-"/>
            </a:pPr>
            <a:r>
              <a:rPr lang="it-IT" dirty="0"/>
              <a:t>Ma per far bene, c’è bisogno anche di persone che abbiano </a:t>
            </a:r>
            <a:r>
              <a:rPr lang="it-IT" b="1" dirty="0"/>
              <a:t>una buona preparazione scolastica/universitaria</a:t>
            </a:r>
            <a:r>
              <a:rPr lang="it-IT" dirty="0"/>
              <a:t>.  </a:t>
            </a:r>
          </a:p>
          <a:p>
            <a:pPr marL="171450" indent="-171450">
              <a:buFontTx/>
              <a:buChar char="-"/>
            </a:pPr>
            <a:r>
              <a:rPr lang="it-IT" dirty="0"/>
              <a:t>Tutto ciò è spesso corredato da tanto </a:t>
            </a:r>
            <a:r>
              <a:rPr lang="it-IT" b="1" dirty="0"/>
              <a:t>orgoglio e passione </a:t>
            </a:r>
            <a:r>
              <a:rPr lang="it-IT" dirty="0"/>
              <a:t>per il proprio lavoro: per un imprenditore, l’azienda è una parte fondamentale della sua vita, ne è responsabile, deve guidarla e farla crescere. E’ un lavoro duro (quasi quanto il mestiere di genitore), ma dà tante soddisfazioni, anche se a volte è davvero difficile. </a:t>
            </a:r>
          </a:p>
          <a:p>
            <a:pPr marL="171450" indent="-171450">
              <a:buFontTx/>
              <a:buChar char="-"/>
            </a:pPr>
            <a:r>
              <a:rPr lang="it-IT" dirty="0"/>
              <a:t>Le imprese della provincia sono anche molto </a:t>
            </a:r>
            <a:r>
              <a:rPr lang="it-IT" b="1" dirty="0"/>
              <a:t>aperte ai mercati esteri</a:t>
            </a:r>
            <a:r>
              <a:rPr lang="it-IT" dirty="0"/>
              <a:t>: tante esportano all’estero, perché? Perché il made in </a:t>
            </a:r>
            <a:r>
              <a:rPr lang="it-IT" dirty="0" err="1"/>
              <a:t>Italy</a:t>
            </a:r>
            <a:r>
              <a:rPr lang="it-IT" dirty="0"/>
              <a:t> è riconosciuto in tutto il mondo come sinonimo di «saper fare», diventiamone consapevoli e facciamolo crescere, continuando a lavorare sodo e con passione! </a:t>
            </a:r>
          </a:p>
          <a:p>
            <a:pPr marL="171450" indent="-171450">
              <a:buFontTx/>
              <a:buChar char="-"/>
            </a:pPr>
            <a:r>
              <a:rPr lang="it-IT" dirty="0"/>
              <a:t>Ma, soprattutto nel mondo di oggi, dove le cose cambiano molto in fretta, </a:t>
            </a:r>
            <a:r>
              <a:rPr lang="it-IT" b="1" dirty="0"/>
              <a:t>bisogna saper pensare al nuovo</a:t>
            </a:r>
            <a:r>
              <a:rPr lang="it-IT" dirty="0"/>
              <a:t>, a quello che ancora non c’è ed intercettare le tendenze/mode del momento, ecco che si innova!  </a:t>
            </a:r>
          </a:p>
          <a:p>
            <a:pPr marL="0" indent="0">
              <a:buFontTx/>
              <a:buNone/>
            </a:pPr>
            <a:endParaRPr lang="it-IT" dirty="0"/>
          </a:p>
          <a:p>
            <a:pPr marL="0" indent="0">
              <a:buFontTx/>
              <a:buNone/>
            </a:pPr>
            <a:r>
              <a:rPr lang="it-IT" dirty="0"/>
              <a:t>Tutto ciò ci rende una delle province più avanzate d’Europa, possiamo dire di essere da Europa League!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5540-A579-429B-8123-738E25BC7FA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764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particolare, l’innovazione è una caratteristica delle imprese della nostra provincia, infatti…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5540-A579-429B-8123-738E25BC7FA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03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11 persone su 100 sono tante, considerando che in Lombardia sono 6 su 100 (la metà), mentre in Italia solo 5 su 100.</a:t>
            </a:r>
          </a:p>
          <a:p>
            <a:endParaRPr lang="it-IT" dirty="0"/>
          </a:p>
          <a:p>
            <a:r>
              <a:rPr lang="it-IT" dirty="0"/>
              <a:t>Fonte: dati Istat 2015.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5540-A579-429B-8123-738E25BC7FA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974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Corpo)"/>
              </a:rPr>
              <a:t>- L’innovazione in provincia di Varese non la si può vedere solo contando le domande di brevetti, perché </a:t>
            </a:r>
            <a:r>
              <a:rPr lang="it-IT" sz="1200" b="1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Corpo)"/>
              </a:rPr>
              <a:t>di frequente l’innovazione non viene formalizzata</a:t>
            </a:r>
            <a:r>
              <a:rPr lang="it-IT" sz="12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Corpo)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ln w="0"/>
              <a:solidFill>
                <a:srgbClr val="854A2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 (Corpo)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Corpo)"/>
              </a:rPr>
              <a:t>Inoltre molto spesso l’innovazione che si osserva nelle aziende non è quella di prodotto (creo beni/servizi nuovi), che comunque esiste, ma è quell’innovazione che viene definita di processo, e di organizzazione. Ovvero, </a:t>
            </a:r>
            <a:r>
              <a:rPr lang="it-IT" sz="1200" b="1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Corpo)"/>
              </a:rPr>
              <a:t>si cambia il processo produttivo (il modo di fare le cose) per avere gli stessi prodotti ad un costo più basso</a:t>
            </a:r>
            <a:r>
              <a:rPr lang="it-IT" sz="12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Corpo)"/>
              </a:rPr>
              <a:t>; si può cambiare l’organizzazione interna dell’azienda (</a:t>
            </a:r>
            <a:r>
              <a:rPr lang="it-IT" sz="1200" b="1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Corpo)"/>
              </a:rPr>
              <a:t>semplificando il lavoro</a:t>
            </a:r>
            <a:r>
              <a:rPr lang="it-IT" sz="12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Corpo)"/>
              </a:rPr>
              <a:t>), ad esempio studiando delle procedure che permettano di ridurre la burocrazia interna; ma si può anche innovare modificando solo parzialmente i processi produttivi, o i prodotti, in modo da </a:t>
            </a:r>
            <a:r>
              <a:rPr lang="it-IT" sz="1200" b="1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Corpo)"/>
              </a:rPr>
              <a:t>ridurre i tempi </a:t>
            </a:r>
            <a:r>
              <a:rPr lang="it-IT" sz="12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Corpo)"/>
              </a:rPr>
              <a:t>di realizzazione dei beni/servizi. Altro aspetto interessante, che potrebbe ricadere sia in innovazione di prodotto, che di processo, che di tipo organizzativo, è la tendenza di </a:t>
            </a:r>
            <a:r>
              <a:rPr lang="it-IT" sz="1200" b="1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Corpo)"/>
              </a:rPr>
              <a:t>ridurre i rifiuti</a:t>
            </a:r>
            <a:r>
              <a:rPr lang="it-IT" sz="12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Corpo)"/>
              </a:rPr>
              <a:t>, o di cercare nuovi modi per </a:t>
            </a:r>
            <a:r>
              <a:rPr lang="it-IT" sz="1200" b="1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Corpo)"/>
              </a:rPr>
              <a:t>riutilizzarli</a:t>
            </a:r>
            <a:r>
              <a:rPr lang="it-IT" sz="12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Corpo)"/>
              </a:rPr>
              <a:t>. Tutto ciò in un’ottica di maggiore sostenibilità e quindi di </a:t>
            </a:r>
            <a:r>
              <a:rPr lang="it-IT" sz="1200" b="1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Corpo)"/>
              </a:rPr>
              <a:t>economia circolare</a:t>
            </a:r>
            <a:r>
              <a:rPr lang="it-IT" sz="12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Corpo)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ln w="0"/>
              <a:solidFill>
                <a:srgbClr val="854A2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 (Corpo)"/>
            </a:endParaRPr>
          </a:p>
          <a:p>
            <a:r>
              <a:rPr lang="it-IT" sz="1200" dirty="0">
                <a:latin typeface="Calibri (Corpo)"/>
              </a:rPr>
              <a:t>- </a:t>
            </a:r>
            <a:r>
              <a:rPr lang="it-IT" sz="1200" b="1" dirty="0">
                <a:latin typeface="Calibri (Corpo)"/>
              </a:rPr>
              <a:t>Tutti i settori innovano</a:t>
            </a:r>
            <a:r>
              <a:rPr lang="it-IT" sz="1200" dirty="0">
                <a:latin typeface="Calibri (Corpo)"/>
              </a:rPr>
              <a:t>, nella slide sono presentate delle immagini evocative dei 4 settori principali nella provincia (metalmeccanico, tessile-abbigliamento, gomma e materie plastiche, chimico e farmaceutico), per riprendere anche la slide del Modulo 1, «ma di preciso, </a:t>
            </a:r>
            <a:r>
              <a:rPr lang="it-IT" sz="1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Corpo)"/>
              </a:rPr>
              <a:t>che cosa produce l’impresa manifatturiera a Varese</a:t>
            </a:r>
            <a:r>
              <a:rPr lang="it-IT" sz="1200" dirty="0">
                <a:latin typeface="Calibri (Corpo)"/>
              </a:rPr>
              <a:t>?»</a:t>
            </a:r>
          </a:p>
          <a:p>
            <a:pPr marL="0" indent="0">
              <a:buFontTx/>
              <a:buNone/>
            </a:pPr>
            <a:endParaRPr lang="it-IT" sz="1200" dirty="0">
              <a:latin typeface="Calibri (Corpo)"/>
            </a:endParaRPr>
          </a:p>
          <a:p>
            <a:pPr marL="0" indent="0">
              <a:buFontTx/>
              <a:buNone/>
            </a:pPr>
            <a:r>
              <a:rPr lang="it-IT" sz="1200" dirty="0">
                <a:latin typeface="Calibri (Corpo)"/>
              </a:rPr>
              <a:t>- Sebbene l’innovazione si fa spesso all’interno delle fabbriche, è importante anche la presenza nella provincia di due università (la LIUC a Castellanza e l’Università dell’Insubria a Varese) e di importanti centri di ricerca e laboratori scientifici.</a:t>
            </a:r>
          </a:p>
          <a:p>
            <a:pPr marL="171450" indent="-171450">
              <a:buFontTx/>
              <a:buChar char="-"/>
            </a:pPr>
            <a:endParaRPr lang="it-IT" sz="1200" dirty="0">
              <a:latin typeface="Calibri (Corpo)"/>
            </a:endParaRPr>
          </a:p>
          <a:p>
            <a:pPr marL="0" indent="0">
              <a:buFontTx/>
              <a:buNone/>
            </a:pPr>
            <a:r>
              <a:rPr lang="it-IT" sz="1200" dirty="0">
                <a:latin typeface="Calibri (Corpo)"/>
              </a:rPr>
              <a:t>Glossario:</a:t>
            </a:r>
          </a:p>
          <a:p>
            <a:pPr marL="0" indent="0">
              <a:buFontTx/>
              <a:buNone/>
            </a:pPr>
            <a:endParaRPr lang="it-IT" sz="1200" b="0" dirty="0">
              <a:latin typeface="Calibri (Corpo)"/>
            </a:endParaRPr>
          </a:p>
          <a:p>
            <a:pPr marL="0" indent="0">
              <a:buFontTx/>
              <a:buNone/>
            </a:pPr>
            <a:r>
              <a:rPr lang="it-IT" sz="1200" b="0" dirty="0">
                <a:latin typeface="Calibri (Corpo)"/>
              </a:rPr>
              <a:t>Il </a:t>
            </a:r>
            <a:r>
              <a:rPr lang="it-IT" sz="1200" b="1" dirty="0">
                <a:latin typeface="Calibri (Corpo)"/>
              </a:rPr>
              <a:t>brevetto</a:t>
            </a:r>
            <a:r>
              <a:rPr lang="it-IT" sz="1200" b="0" dirty="0">
                <a:latin typeface="Calibri (Corpo)"/>
              </a:rPr>
              <a:t> rientra tra quelli che giuridicamente sono definiti diritti di proprietà intellettuale (come il diritto d’autore ed i marchi) e concretamente è un titolo, protetto dalla legge, che permette a chi lo detiene di avere l’esclusiva sull’utilizzo dell'invenzione, in un territorio e per un periodo di tempo specificato (che può arrivare anche a 20 anni). Impedisce ad altri di produrre, vendere o utilizzare l'invenzione senza autorizzazione del titolare del brevetto. </a:t>
            </a:r>
          </a:p>
          <a:p>
            <a:pPr marL="0" indent="0">
              <a:buFontTx/>
              <a:buNone/>
            </a:pPr>
            <a:endParaRPr lang="it-IT" sz="1200" b="0" dirty="0">
              <a:latin typeface="Calibri (Corpo)"/>
            </a:endParaRPr>
          </a:p>
          <a:p>
            <a:pPr marL="0" indent="0">
              <a:buFontTx/>
              <a:buNone/>
            </a:pPr>
            <a:r>
              <a:rPr lang="it-IT" sz="1200" b="0" dirty="0">
                <a:latin typeface="Calibri (Corpo)"/>
              </a:rPr>
              <a:t>Il principio guida della </a:t>
            </a:r>
            <a:r>
              <a:rPr lang="it-IT" sz="1200" b="1" dirty="0">
                <a:latin typeface="Calibri (Corpo)"/>
              </a:rPr>
              <a:t>sostenibilità</a:t>
            </a:r>
            <a:r>
              <a:rPr lang="it-IT" sz="1200" b="0" dirty="0">
                <a:latin typeface="Calibri (Corpo)"/>
              </a:rPr>
              <a:t> è lo sviluppo sostenibile, che riguarda contemporaneamente l'ambito ambientale, quello economico e quello sociale. Per sviluppo sostenibile si intende infatti lo sviluppo volto a soddisfare i bisogni della generazione presente senza compromettere la capacità delle generazioni future di far fronte ai propri bisogni, sia da un punto di vista ambientale, che economico, che sociale.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5540-A579-429B-8123-738E25BC7FA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223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Abbiamo visto che innovare può significare anche ridurre i rifiuti. In particolare un modello che si sta diffondendo in azienda, anche in virtù delle direttive europee, è quello dell’economia circolare, che quest’anno sarà anche il tema del PMI day ed è già oggetto di diversi progetti portati avanti dall’Unione degli Industriali della provincia di Varese. Per approfondimenti, vedere il sito www.univa.va.it nella sezione INNOVAZIONE E QUALITA’.</a:t>
            </a:r>
          </a:p>
          <a:p>
            <a:endParaRPr lang="it-IT" dirty="0"/>
          </a:p>
          <a:p>
            <a:r>
              <a:rPr lang="it-IT" dirty="0"/>
              <a:t>Ma che cos’è l’economia circolare?</a:t>
            </a:r>
          </a:p>
          <a:p>
            <a:endParaRPr lang="it-IT" dirty="0"/>
          </a:p>
          <a:p>
            <a:r>
              <a:rPr lang="it-IT" dirty="0"/>
              <a:t>L’economia circolare è un modo nuovo di vedere il processo produttivo, che </a:t>
            </a:r>
            <a:r>
              <a:rPr lang="it-IT" b="1" u="sng" dirty="0"/>
              <a:t>supera la tradizionale economia lineare</a:t>
            </a:r>
            <a:r>
              <a:rPr lang="it-IT" dirty="0"/>
              <a:t>, ovvero l’idea di partire dalle materia prime, trasformarle per produrre beni e servizi, che vengono poi distribuiti, utilizzati dai consumatori ed infine smaltiti come rifiuti. </a:t>
            </a:r>
          </a:p>
          <a:p>
            <a:endParaRPr lang="it-IT" b="1" u="sng" dirty="0"/>
          </a:p>
          <a:p>
            <a:r>
              <a:rPr lang="it-IT" b="1" u="sng" dirty="0"/>
              <a:t>L’economia circolare </a:t>
            </a:r>
            <a:r>
              <a:rPr lang="it-IT" dirty="0"/>
              <a:t>(secondo la definizione della Ellen </a:t>
            </a:r>
            <a:r>
              <a:rPr lang="it-IT" dirty="0" err="1"/>
              <a:t>MacArthur</a:t>
            </a:r>
            <a:r>
              <a:rPr lang="it-IT" dirty="0"/>
              <a:t> Foundation) è «</a:t>
            </a:r>
            <a:r>
              <a:rPr lang="it-IT" b="1" u="sng" dirty="0"/>
              <a:t>un’economia pensata per potersi rigenerare da sola</a:t>
            </a:r>
            <a:r>
              <a:rPr lang="it-IT" dirty="0"/>
              <a:t>». </a:t>
            </a:r>
            <a:r>
              <a:rPr lang="it-IT" b="1" u="sng" dirty="0"/>
              <a:t>L’economia circolare è finalizzata, in tutte le fasi di produzione, a ridurre al massimo gli sprechi e riutilizzare,</a:t>
            </a:r>
            <a:r>
              <a:rPr lang="it-IT" b="0" u="none" dirty="0"/>
              <a:t> per cicli produttivi successivi, </a:t>
            </a:r>
            <a:r>
              <a:rPr lang="it-IT" b="1" u="sng" dirty="0"/>
              <a:t>i materiali</a:t>
            </a:r>
            <a:r>
              <a:rPr lang="it-IT" dirty="0"/>
              <a:t>. Si pensa fin dall’inizio a cosa fare per ridurre l’utilizzo delle risorse in ogni fase del ciclo produttivo (dall’approvvigionamento di materie prime, alla progettazione e produzione vera e propria, alla distribuzione, al consumo), e riutilizzare gli scarti, in modo da avere il minor volume possibile di rifiuti che devono essere smaltiti. </a:t>
            </a:r>
          </a:p>
          <a:p>
            <a:endParaRPr lang="it-IT" dirty="0"/>
          </a:p>
          <a:p>
            <a:r>
              <a:rPr lang="it-IT" dirty="0"/>
              <a:t>La «filosofia» dietro il modello di economia circolare può essere riassunta con «il tuo rifiuto è la mia materia prima».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5540-A579-429B-8123-738E25BC7FA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375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5540-A579-429B-8123-738E25BC7FA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908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Ogni impresa è una realtà a sé, ma quasi tutte le imprese manifatturiere (cioè le industrie) hanno le aree riportate in questa slide ed in quella successiva. </a:t>
            </a:r>
          </a:p>
          <a:p>
            <a:r>
              <a:rPr lang="it-IT" dirty="0"/>
              <a:t>A titolo esemplificativo, segnaliamo alcuni ruoli specifici che si possono svolgere nelle singole aree e che sono generalmente presenti anche nelle imprese di piccole dimensione (con pochi dipendenti), dove però può capitare che la stessa persona svolga diversi lavori in aree diverse. </a:t>
            </a:r>
          </a:p>
          <a:p>
            <a:endParaRPr lang="it-IT" dirty="0"/>
          </a:p>
          <a:p>
            <a:pPr algn="just"/>
            <a:r>
              <a:rPr lang="it-IT" dirty="0"/>
              <a:t>Per approfondimenti, vedi sito univa.va.it sezione FORMAZIONE.</a:t>
            </a:r>
            <a:endParaRPr lang="it-IT" b="1" dirty="0">
              <a:highlight>
                <a:srgbClr val="FFFF00"/>
              </a:highligh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5540-A579-429B-8123-738E25BC7FA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97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824766-E48E-4B4C-8BEA-283AC5532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E29DA33-98DB-4C71-9BD2-3DFCBA0BA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F75DD7-AE6B-4394-98BB-2B482A5D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C04B-E7B7-42F6-AD45-325FCDAC60F8}" type="datetime1">
              <a:rPr lang="it-IT" smtClean="0"/>
              <a:t>17/10/2018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CBE050-7713-47EE-BCDB-0D5D4A7B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C9A340-0FC5-4D48-84B7-0F7006F1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92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EFA7E5-2FBE-4937-8FAC-C370F2BA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8F8E96-31C6-4982-9E88-084CBCF26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105958-1795-4108-A935-40B3C7C3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D80F-0A69-4F2A-8A35-0E21D110E433}" type="datetime1">
              <a:rPr lang="it-IT" smtClean="0"/>
              <a:t>17/10/2018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630E78-BA31-4B32-B088-A7D79161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706BE9-E6F5-45E2-A596-54AE5FA8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10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A64C77D-CB55-4E78-8B33-AE8AC5F92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B482327-53F6-4AE2-BBBC-9741ABB9E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45B0FA-11B8-4378-958D-24C00CE0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6B70-E8FB-4600-A3A8-23E89082A638}" type="datetime1">
              <a:rPr lang="it-IT" smtClean="0"/>
              <a:t>17/10/2018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E3F9EF-5EA2-4F02-9443-11E7DD93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EFB1A9-7FD2-4B34-9F8C-D49F3458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77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B01D00-CC89-49D6-8A71-4EE94490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107E5E-2238-4CAB-8686-ED7D2AF59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E5D373-31E7-46BC-845B-98FC913E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2D04-5297-435A-8A70-6FD3F7862050}" type="datetime1">
              <a:rPr lang="it-IT" smtClean="0"/>
              <a:t>17/10/2018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EAC7BF-B62C-4090-AD14-B1CEFE1CA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8DD01D-B686-4C66-94E0-BF2D347A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77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33EC07-A18F-44C5-B732-91170CF9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92E5A1-15BA-424E-A691-D313A98A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A88D3F-D7EE-448E-9D6F-3DC63E11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923C-6638-4C87-A30D-BD39B8F60E2C}" type="datetime1">
              <a:rPr lang="it-IT" smtClean="0"/>
              <a:t>17/10/2018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08F63D-CE7E-4F56-A993-F1602929A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0BF7FD-D93D-47CB-A105-747D9189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64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C68AE0-150F-44B5-A27B-00E0AC9A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BEECE7-5031-4322-935E-5C2364B23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B63C9F-0F37-4481-BA95-9EFA6D958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BEDFC7-6C57-4B29-8658-AD214582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4055-9DF0-4BCE-88C4-663F7CD822F1}" type="datetime1">
              <a:rPr lang="it-IT" smtClean="0"/>
              <a:t>17/10/2018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49B6DB-5075-4AFC-B827-F3A023D3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1859B7-6546-4FF6-89C1-5F5913AE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0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590613-97DF-4779-ABA4-7E6CEE3AD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D1304B-49C5-444E-96C7-0EA9DDE08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5CB28C-97F5-452B-9C47-E0CB4C1D9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E1BDC06-C21E-4F6A-B537-71B26A4B1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3571CF1-E7BB-4C6C-A55A-B6DCE846B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35CFAC8-9097-48AF-BBC3-DD7ED2BC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0919-B771-4FC7-B908-85E66F29857F}" type="datetime1">
              <a:rPr lang="it-IT" smtClean="0"/>
              <a:t>17/10/2018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23891E4-77E2-4E2A-B230-FF04F0DF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5EA05E6-AE85-439B-B73F-3D5B9755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0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028119-0163-4926-AAF1-A9BB21989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FE7BC53-4184-4CBF-9D37-B56454F6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7C95-59A5-4572-A0D2-E292B91EE80D}" type="datetime1">
              <a:rPr lang="it-IT" smtClean="0"/>
              <a:t>17/10/2018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F617FF-87B8-43C3-96F7-8FC39843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3345039-DE5F-434E-8D5F-AED58DF5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54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solidFill>
          <a:schemeClr val="accent6">
            <a:lumMod val="20000"/>
            <a:lumOff val="8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28DD235-804E-4D51-99C1-91317C939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D226-641D-487F-A8D6-402379150912}" type="datetime1">
              <a:rPr lang="it-IT" smtClean="0"/>
              <a:t>17/10/2018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53814BE-C2BB-4951-BF72-28785648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939023-DB46-4C01-A43D-A854645A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48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17694A-62C0-46FE-B9FD-152802C8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ACFDDD-C35D-4A06-A1DE-1D207D3B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234C97-7CD2-48AC-9A24-3ED156CB0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7904B6-CC7C-469B-A7A2-339BFBF6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25C-6CFC-4DA6-B623-DCF4C379950A}" type="datetime1">
              <a:rPr lang="it-IT" smtClean="0"/>
              <a:t>17/10/2018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43CF5B-523B-47BF-A934-92444DF2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99A7B3-B889-4DD7-93B5-62643CFF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15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B92827-B6F7-423E-9281-0F04D056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4B5DD6D-F336-4AFB-A368-71B0C2B70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BC194A-8035-4358-A25A-0F1061D0F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D631C3-F897-4094-AEEB-68F047F6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FED9-53A1-4383-92FA-5748C2F3ADE8}" type="datetime1">
              <a:rPr lang="it-IT" smtClean="0"/>
              <a:t>17/10/2018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2E17A6-8F85-497E-812E-BE3E15FF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B15932-3EE2-4CC5-B12E-89E37546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57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136F941-3D5A-4218-B734-F982B484D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F23EB5-03E3-4617-AA03-D9532C941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7A78BC-6AF6-4A92-A3C3-63C2023F5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10845-11F9-41B7-BBF3-B033EE27D55A}" type="datetime1">
              <a:rPr lang="it-IT" smtClean="0"/>
              <a:t>17/10/2018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BC9E07-9629-4AFC-B0C1-E704CBF7B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D71ECC-2EFC-4AB1-B38A-47B9CED91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7C59-924B-41AA-91A0-2BA5FE23B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1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univa.va.it/web_v4/site.nsf/archive?openview&amp;title=Economia%20locale&amp;type=cat&amp;cat=Economia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JXkMevbjga4" TargetMode="External"/><Relationship Id="rId5" Type="http://schemas.openxmlformats.org/officeDocument/2006/relationships/image" Target="../media/image50.jpeg"/><Relationship Id="rId4" Type="http://schemas.openxmlformats.org/officeDocument/2006/relationships/hyperlink" Target="https://www.youtube.com/watch?v=tIWu5g2_6X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8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png"/><Relationship Id="rId9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wmf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diagramData" Target="../diagrams/data1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diagramDrawing" Target="../diagrams/drawing1.xml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5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6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uBsSiTcxRE" TargetMode="Externa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E6AF04-FB81-4A37-AA56-908F5A11D553}"/>
              </a:ext>
            </a:extLst>
          </p:cNvPr>
          <p:cNvSpPr txBox="1"/>
          <p:nvPr/>
        </p:nvSpPr>
        <p:spPr>
          <a:xfrm>
            <a:off x="-36364" y="1321403"/>
            <a:ext cx="12282151" cy="494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5400" b="1" dirty="0">
              <a:ln w="127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it-IT" sz="54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MODULO 2 </a:t>
            </a:r>
          </a:p>
          <a:p>
            <a:pPr algn="ctr">
              <a:lnSpc>
                <a:spcPts val="4000"/>
              </a:lnSpc>
            </a:pPr>
            <a:endParaRPr lang="it-IT" sz="5400" b="1" dirty="0">
              <a:ln w="127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it-IT" sz="40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QUANTO È IMPORTANTE L’INDUSTRIA DEL TERRITORIO?</a:t>
            </a:r>
          </a:p>
          <a:p>
            <a:pPr algn="ctr">
              <a:lnSpc>
                <a:spcPct val="150000"/>
              </a:lnSpc>
            </a:pPr>
            <a:r>
              <a:rPr lang="it-IT" sz="40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CHE COS’È L’ECONOMIA CIRCOLARE?</a:t>
            </a:r>
          </a:p>
          <a:p>
            <a:pPr algn="ctr">
              <a:lnSpc>
                <a:spcPct val="150000"/>
              </a:lnSpc>
            </a:pPr>
            <a:r>
              <a:rPr lang="it-IT" sz="40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CHE LAVORO SI PUÒ FARE IN UN’IMPRESA?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CC09E1-DE48-4499-9993-D549FB40AEAC}"/>
              </a:ext>
            </a:extLst>
          </p:cNvPr>
          <p:cNvSpPr txBox="1"/>
          <p:nvPr/>
        </p:nvSpPr>
        <p:spPr>
          <a:xfrm>
            <a:off x="0" y="6429294"/>
            <a:ext cx="10650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n w="0"/>
                <a:solidFill>
                  <a:srgbClr val="DAE3F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Fonte: Ufficio Studi UNIVA, approfondimenti al seguente </a:t>
            </a:r>
            <a:r>
              <a:rPr lang="it-IT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link</a:t>
            </a:r>
            <a:endParaRPr lang="it-IT" sz="1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5F65204-7EF9-41DF-B716-7CD34FE87A2A}"/>
              </a:ext>
            </a:extLst>
          </p:cNvPr>
          <p:cNvGrpSpPr/>
          <p:nvPr/>
        </p:nvGrpSpPr>
        <p:grpSpPr>
          <a:xfrm>
            <a:off x="-205883" y="-12879"/>
            <a:ext cx="12401722" cy="2041704"/>
            <a:chOff x="-205883" y="-12879"/>
            <a:chExt cx="12401722" cy="2041704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7AD1517C-37B7-4B32-B1A0-48BE68F17D67}"/>
                </a:ext>
              </a:extLst>
            </p:cNvPr>
            <p:cNvGrpSpPr/>
            <p:nvPr/>
          </p:nvGrpSpPr>
          <p:grpSpPr>
            <a:xfrm>
              <a:off x="-205883" y="-12879"/>
              <a:ext cx="12401722" cy="2041704"/>
              <a:chOff x="-205883" y="-12879"/>
              <a:chExt cx="12401722" cy="2041704"/>
            </a:xfrm>
          </p:grpSpPr>
          <p:grpSp>
            <p:nvGrpSpPr>
              <p:cNvPr id="5" name="Gruppo 4">
                <a:extLst>
                  <a:ext uri="{FF2B5EF4-FFF2-40B4-BE49-F238E27FC236}">
                    <a16:creationId xmlns:a16="http://schemas.microsoft.com/office/drawing/2014/main" id="{ECD340EC-64FC-4060-B343-A9449CF3D641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5839" cy="2028825"/>
                <a:chOff x="0" y="0"/>
                <a:chExt cx="12195839" cy="2028825"/>
              </a:xfrm>
            </p:grpSpPr>
            <p:sp>
              <p:nvSpPr>
                <p:cNvPr id="2" name="Rettangolo 1">
                  <a:extLst>
                    <a:ext uri="{FF2B5EF4-FFF2-40B4-BE49-F238E27FC236}">
                      <a16:creationId xmlns:a16="http://schemas.microsoft.com/office/drawing/2014/main" id="{93FCB1B4-2BF5-4931-8CA1-9FC8BBD2C48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82960" cy="20288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pic>
              <p:nvPicPr>
                <p:cNvPr id="1025" name="Picture 1" descr="Top">
                  <a:extLst>
                    <a:ext uri="{FF2B5EF4-FFF2-40B4-BE49-F238E27FC236}">
                      <a16:creationId xmlns:a16="http://schemas.microsoft.com/office/drawing/2014/main" id="{A1CE19DA-D518-42F3-88CD-3D3E27E46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9429595" y="0"/>
                  <a:ext cx="2766244" cy="20288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1" descr="Top">
                  <a:extLst>
                    <a:ext uri="{FF2B5EF4-FFF2-40B4-BE49-F238E27FC236}">
                      <a16:creationId xmlns:a16="http://schemas.microsoft.com/office/drawing/2014/main" id="{2A0FC59B-1929-49D5-9F16-09C9EA89B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133473" y="0"/>
                  <a:ext cx="2194203" cy="20288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Picture 1" descr="Top">
                  <a:extLst>
                    <a:ext uri="{FF2B5EF4-FFF2-40B4-BE49-F238E27FC236}">
                      <a16:creationId xmlns:a16="http://schemas.microsoft.com/office/drawing/2014/main" id="{265F656C-B1BF-472C-9806-475CDDD91D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" y="0"/>
                  <a:ext cx="2787770" cy="20288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1" descr="Top">
                <a:extLst>
                  <a:ext uri="{FF2B5EF4-FFF2-40B4-BE49-F238E27FC236}">
                    <a16:creationId xmlns:a16="http://schemas.microsoft.com/office/drawing/2014/main" id="{4BEA7E57-3FFD-449B-AF40-FD51687CBB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4432" t="-6287"/>
              <a:stretch/>
            </p:blipFill>
            <p:spPr bwMode="auto">
              <a:xfrm>
                <a:off x="-193744" y="-12879"/>
                <a:ext cx="5301459" cy="399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" descr="Top">
                <a:extLst>
                  <a:ext uri="{FF2B5EF4-FFF2-40B4-BE49-F238E27FC236}">
                    <a16:creationId xmlns:a16="http://schemas.microsoft.com/office/drawing/2014/main" id="{BBC64944-F5A8-4332-AC33-BF9113F8ED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4432" t="-6287"/>
              <a:stretch/>
            </p:blipFill>
            <p:spPr bwMode="auto">
              <a:xfrm>
                <a:off x="-205883" y="1629580"/>
                <a:ext cx="5301459" cy="399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" descr="Top">
              <a:extLst>
                <a:ext uri="{FF2B5EF4-FFF2-40B4-BE49-F238E27FC236}">
                  <a16:creationId xmlns:a16="http://schemas.microsoft.com/office/drawing/2014/main" id="{5AD7FB86-713D-4020-AC47-78A356B1ED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84287" y="0"/>
              <a:ext cx="5107712" cy="337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" descr="Top">
              <a:extLst>
                <a:ext uri="{FF2B5EF4-FFF2-40B4-BE49-F238E27FC236}">
                  <a16:creationId xmlns:a16="http://schemas.microsoft.com/office/drawing/2014/main" id="{3C16041D-FE18-424B-95AC-67D27B4B55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81688" y="1690956"/>
              <a:ext cx="5107712" cy="337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654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32">
            <a:extLst>
              <a:ext uri="{FF2B5EF4-FFF2-40B4-BE49-F238E27FC236}">
                <a16:creationId xmlns:a16="http://schemas.microsoft.com/office/drawing/2014/main" id="{0166A8B4-F2D3-4CD3-B423-86171899600C}"/>
              </a:ext>
            </a:extLst>
          </p:cNvPr>
          <p:cNvSpPr/>
          <p:nvPr/>
        </p:nvSpPr>
        <p:spPr>
          <a:xfrm>
            <a:off x="3096188" y="2206968"/>
            <a:ext cx="8946341" cy="610609"/>
          </a:xfrm>
          <a:prstGeom prst="rect">
            <a:avLst/>
          </a:prstGeom>
          <a:grp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E8BEFF6-49D3-41EC-AB9E-2D6D2A048854}"/>
              </a:ext>
            </a:extLst>
          </p:cNvPr>
          <p:cNvGrpSpPr/>
          <p:nvPr/>
        </p:nvGrpSpPr>
        <p:grpSpPr>
          <a:xfrm>
            <a:off x="93896" y="1458971"/>
            <a:ext cx="12029128" cy="1692000"/>
            <a:chOff x="93896" y="1458971"/>
            <a:chExt cx="12029128" cy="1692000"/>
          </a:xfrm>
        </p:grpSpPr>
        <p:sp>
          <p:nvSpPr>
            <p:cNvPr id="19" name="Rettangolo con angoli arrotondati 18">
              <a:extLst>
                <a:ext uri="{FF2B5EF4-FFF2-40B4-BE49-F238E27FC236}">
                  <a16:creationId xmlns:a16="http://schemas.microsoft.com/office/drawing/2014/main" id="{149681DD-3B5B-4738-9740-3221D1C68A9E}"/>
                </a:ext>
              </a:extLst>
            </p:cNvPr>
            <p:cNvSpPr/>
            <p:nvPr/>
          </p:nvSpPr>
          <p:spPr>
            <a:xfrm>
              <a:off x="93896" y="1744852"/>
              <a:ext cx="1139493" cy="742234"/>
            </a:xfrm>
            <a:prstGeom prst="round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9" name="Gruppo 58">
              <a:extLst>
                <a:ext uri="{FF2B5EF4-FFF2-40B4-BE49-F238E27FC236}">
                  <a16:creationId xmlns:a16="http://schemas.microsoft.com/office/drawing/2014/main" id="{B701BEF1-4858-45A2-A574-AB20E26AE286}"/>
                </a:ext>
              </a:extLst>
            </p:cNvPr>
            <p:cNvGrpSpPr/>
            <p:nvPr/>
          </p:nvGrpSpPr>
          <p:grpSpPr>
            <a:xfrm>
              <a:off x="1264397" y="1458971"/>
              <a:ext cx="10858627" cy="1692000"/>
              <a:chOff x="1185362" y="993586"/>
              <a:chExt cx="10858627" cy="1692000"/>
            </a:xfrm>
          </p:grpSpPr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9E1A6A0C-BF38-4400-9522-970F82E7BA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9346" y="993586"/>
                <a:ext cx="8734643" cy="1692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84672" tIns="45720" rIns="45720" bIns="45720" numCol="1" spcCol="1270" anchor="ctr" anchorCtr="0">
                <a:noAutofit/>
              </a:bodyPr>
              <a:lstStyle/>
              <a:p>
                <a:pPr lvl="0" algn="just" defTabSz="8001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dirty="0">
                    <a:ln w="0"/>
                    <a:solidFill>
                      <a:srgbClr val="844920"/>
                    </a:solidFill>
                  </a:rPr>
                  <a:t>In quest’area lavorano prevalentemente laureati in discipline tecnico/scientifiche (ma non solo): sono </a:t>
                </a:r>
                <a:r>
                  <a:rPr lang="it-IT" b="1" dirty="0">
                    <a:ln w="0"/>
                    <a:solidFill>
                      <a:srgbClr val="844920"/>
                    </a:solidFill>
                  </a:rPr>
                  <a:t>progettisti, designer</a:t>
                </a:r>
                <a:r>
                  <a:rPr lang="it-IT" dirty="0">
                    <a:ln w="0"/>
                    <a:solidFill>
                      <a:srgbClr val="844920"/>
                    </a:solidFill>
                  </a:rPr>
                  <a:t> e chi si occupa di innovare, creare, progettare e testare nuovi prodotti e servizi. Chi lavora in quest’area dev’essere sempre aggiornato sulle nuove tecnologie, per poterle proporre e utilizzare in azienda (</a:t>
                </a:r>
                <a:r>
                  <a:rPr lang="it-IT" dirty="0" err="1">
                    <a:ln w="0"/>
                    <a:solidFill>
                      <a:srgbClr val="844920"/>
                    </a:solidFill>
                  </a:rPr>
                  <a:t>digital</a:t>
                </a:r>
                <a:r>
                  <a:rPr lang="it-IT" dirty="0">
                    <a:ln w="0"/>
                    <a:solidFill>
                      <a:srgbClr val="844920"/>
                    </a:solidFill>
                  </a:rPr>
                  <a:t> maker, </a:t>
                </a:r>
                <a:r>
                  <a:rPr lang="it-IT" dirty="0">
                    <a:ln w="0"/>
                    <a:solidFill>
                      <a:srgbClr val="844920"/>
                    </a:solidFill>
                    <a:hlinkClick r:id="rId4"/>
                  </a:rPr>
                  <a:t>realtà aumentata per la manutenzione degli impianti</a:t>
                </a:r>
                <a:r>
                  <a:rPr lang="it-IT" dirty="0">
                    <a:ln w="0"/>
                    <a:solidFill>
                      <a:srgbClr val="844920"/>
                    </a:solidFill>
                  </a:rPr>
                  <a:t>).</a:t>
                </a:r>
              </a:p>
            </p:txBody>
          </p:sp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E4F9423D-349C-4115-A458-0AFEBA6E485F}"/>
                  </a:ext>
                </a:extLst>
              </p:cNvPr>
              <p:cNvSpPr/>
              <p:nvPr/>
            </p:nvSpPr>
            <p:spPr>
              <a:xfrm>
                <a:off x="1185362" y="1144839"/>
                <a:ext cx="2152769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b="1" u="sng" dirty="0">
                    <a:ln w="0"/>
                    <a:solidFill>
                      <a:srgbClr val="854A21"/>
                    </a:solidFill>
                  </a:rPr>
                  <a:t>RICERCA, SVILUPPO </a:t>
                </a:r>
              </a:p>
              <a:p>
                <a:r>
                  <a:rPr lang="it-IT" b="1" u="sng" dirty="0">
                    <a:ln w="0"/>
                    <a:solidFill>
                      <a:srgbClr val="854A21"/>
                    </a:solidFill>
                  </a:rPr>
                  <a:t>E PROGETTAZIONE:</a:t>
                </a:r>
              </a:p>
              <a:p>
                <a:r>
                  <a:rPr lang="it-IT" dirty="0">
                    <a:ln w="0"/>
                    <a:solidFill>
                      <a:srgbClr val="854A21"/>
                    </a:solidFill>
                  </a:rPr>
                  <a:t>l’area che ha il </a:t>
                </a:r>
              </a:p>
              <a:p>
                <a:r>
                  <a:rPr lang="it-IT" dirty="0">
                    <a:ln w="0"/>
                    <a:solidFill>
                      <a:srgbClr val="854A21"/>
                    </a:solidFill>
                  </a:rPr>
                  <a:t>compito di innovare</a:t>
                </a:r>
              </a:p>
            </p:txBody>
          </p:sp>
        </p:grp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E458459F-1DFE-4C34-A8F0-F203FD6FC4BA}"/>
              </a:ext>
            </a:extLst>
          </p:cNvPr>
          <p:cNvGrpSpPr/>
          <p:nvPr/>
        </p:nvGrpSpPr>
        <p:grpSpPr>
          <a:xfrm>
            <a:off x="93895" y="3271996"/>
            <a:ext cx="12014282" cy="1692000"/>
            <a:chOff x="93895" y="3271996"/>
            <a:chExt cx="12014282" cy="1692000"/>
          </a:xfrm>
        </p:grpSpPr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id="{223B5539-9D8F-4112-B135-018442138A89}"/>
                </a:ext>
              </a:extLst>
            </p:cNvPr>
            <p:cNvSpPr/>
            <p:nvPr/>
          </p:nvSpPr>
          <p:spPr>
            <a:xfrm>
              <a:off x="93895" y="3746879"/>
              <a:ext cx="1139493" cy="742234"/>
            </a:xfrm>
            <a:prstGeom prst="round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992DCACD-B2D0-4A1C-B207-1D43E3B0D926}"/>
                </a:ext>
              </a:extLst>
            </p:cNvPr>
            <p:cNvGrpSpPr/>
            <p:nvPr/>
          </p:nvGrpSpPr>
          <p:grpSpPr>
            <a:xfrm>
              <a:off x="1233388" y="3271996"/>
              <a:ext cx="10874789" cy="1692000"/>
              <a:chOff x="1221998" y="2375036"/>
              <a:chExt cx="10874789" cy="1692000"/>
            </a:xfrm>
          </p:grpSpPr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147B9C9-CF8C-4844-8549-84A41CFBF9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3187" y="2375036"/>
                <a:ext cx="8733600" cy="1692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84672" tIns="45720" rIns="45720" bIns="45720" numCol="1" spcCol="1270" anchor="ctr" anchorCtr="0">
                <a:noAutofit/>
              </a:bodyPr>
              <a:lstStyle/>
              <a:p>
                <a:pPr lvl="0" algn="just" defTabSz="8001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dirty="0">
                    <a:ln w="0"/>
                    <a:solidFill>
                      <a:srgbClr val="844920"/>
                    </a:solidFill>
                  </a:rPr>
                  <a:t>In quest’area lavorano persone che si occupano dei flussi interni ed esterni all’azienda: ad esempio </a:t>
                </a:r>
                <a:r>
                  <a:rPr lang="it-IT" b="1" dirty="0">
                    <a:ln w="0"/>
                    <a:solidFill>
                      <a:srgbClr val="844920"/>
                    </a:solidFill>
                  </a:rPr>
                  <a:t>magazzinieri</a:t>
                </a:r>
                <a:r>
                  <a:rPr lang="it-IT" dirty="0">
                    <a:ln w="0"/>
                    <a:solidFill>
                      <a:srgbClr val="844920"/>
                    </a:solidFill>
                  </a:rPr>
                  <a:t>, mulettisti, spedizionieri, ma anche </a:t>
                </a:r>
                <a:r>
                  <a:rPr lang="it-IT" b="1" dirty="0">
                    <a:ln w="0"/>
                    <a:solidFill>
                      <a:srgbClr val="844920"/>
                    </a:solidFill>
                  </a:rPr>
                  <a:t>responsabili di reparto</a:t>
                </a:r>
                <a:r>
                  <a:rPr lang="it-IT" dirty="0">
                    <a:ln w="0"/>
                    <a:solidFill>
                      <a:srgbClr val="844920"/>
                    </a:solidFill>
                  </a:rPr>
                  <a:t>. La tecnologia ha introdotto grandi cambiamenti, basta pensare ad esempio ai robottini che prendono da soli i prodotti leggendo i codici a barre sulle etichette, o che spostano in autonomia interi scaffali (come succede ad esempio in </a:t>
                </a:r>
                <a:r>
                  <a:rPr lang="it-IT" dirty="0">
                    <a:ln w="0"/>
                    <a:solidFill>
                      <a:srgbClr val="844920"/>
                    </a:solidFill>
                    <a:hlinkClick r:id="rId6"/>
                  </a:rPr>
                  <a:t>Amazon</a:t>
                </a:r>
                <a:r>
                  <a:rPr lang="it-IT" dirty="0">
                    <a:ln w="0"/>
                    <a:solidFill>
                      <a:srgbClr val="844920"/>
                    </a:solidFill>
                  </a:rPr>
                  <a:t>).</a:t>
                </a:r>
              </a:p>
            </p:txBody>
          </p:sp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7DD2A41A-71AB-4ED9-81D9-5D2A708C51BB}"/>
                  </a:ext>
                </a:extLst>
              </p:cNvPr>
              <p:cNvSpPr/>
              <p:nvPr/>
            </p:nvSpPr>
            <p:spPr>
              <a:xfrm>
                <a:off x="1221998" y="2482372"/>
                <a:ext cx="2446991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b="1" u="sng" dirty="0">
                    <a:ln w="0"/>
                    <a:solidFill>
                      <a:srgbClr val="854A21"/>
                    </a:solidFill>
                  </a:rPr>
                  <a:t>LOGISTICA:</a:t>
                </a:r>
              </a:p>
              <a:p>
                <a:r>
                  <a:rPr lang="it-IT" dirty="0">
                    <a:ln w="0"/>
                    <a:solidFill>
                      <a:srgbClr val="854A21"/>
                    </a:solidFill>
                  </a:rPr>
                  <a:t>l’area che si occupa di gestire il movimento</a:t>
                </a:r>
              </a:p>
              <a:p>
                <a:r>
                  <a:rPr lang="it-IT" dirty="0">
                    <a:ln w="0"/>
                    <a:solidFill>
                      <a:srgbClr val="854A21"/>
                    </a:solidFill>
                  </a:rPr>
                  <a:t>di merci, persone e servizi</a:t>
                </a:r>
              </a:p>
            </p:txBody>
          </p:sp>
        </p:grp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E169DBEA-1365-49FA-960A-B5FA17EADDDC}"/>
              </a:ext>
            </a:extLst>
          </p:cNvPr>
          <p:cNvGrpSpPr/>
          <p:nvPr/>
        </p:nvGrpSpPr>
        <p:grpSpPr>
          <a:xfrm>
            <a:off x="93895" y="5115297"/>
            <a:ext cx="12029129" cy="1692000"/>
            <a:chOff x="93895" y="5115297"/>
            <a:chExt cx="12029129" cy="1692000"/>
          </a:xfrm>
        </p:grpSpPr>
        <p:sp>
          <p:nvSpPr>
            <p:cNvPr id="22" name="Rettangolo con angoli arrotondati 21">
              <a:extLst>
                <a:ext uri="{FF2B5EF4-FFF2-40B4-BE49-F238E27FC236}">
                  <a16:creationId xmlns:a16="http://schemas.microsoft.com/office/drawing/2014/main" id="{ED998576-B930-414B-91A3-8A246953422C}"/>
                </a:ext>
              </a:extLst>
            </p:cNvPr>
            <p:cNvSpPr/>
            <p:nvPr/>
          </p:nvSpPr>
          <p:spPr>
            <a:xfrm>
              <a:off x="93895" y="5586609"/>
              <a:ext cx="1139493" cy="742234"/>
            </a:xfrm>
            <a:prstGeom prst="round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61" name="Gruppo 60">
              <a:extLst>
                <a:ext uri="{FF2B5EF4-FFF2-40B4-BE49-F238E27FC236}">
                  <a16:creationId xmlns:a16="http://schemas.microsoft.com/office/drawing/2014/main" id="{A68EE178-9EAC-47E8-92FE-066BDEB8DEF5}"/>
                </a:ext>
              </a:extLst>
            </p:cNvPr>
            <p:cNvGrpSpPr/>
            <p:nvPr/>
          </p:nvGrpSpPr>
          <p:grpSpPr>
            <a:xfrm>
              <a:off x="1264397" y="5115297"/>
              <a:ext cx="10858627" cy="1692000"/>
              <a:chOff x="1264395" y="3131808"/>
              <a:chExt cx="10858627" cy="1692000"/>
            </a:xfrm>
          </p:grpSpPr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B9853E09-49F4-4792-9D17-E9298EAC00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89422" y="3131808"/>
                <a:ext cx="8733600" cy="1692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84672" tIns="45720" rIns="45720" bIns="45720" numCol="1" spcCol="1270" anchor="ctr" anchorCtr="0">
                <a:noAutofit/>
              </a:bodyPr>
              <a:lstStyle/>
              <a:p>
                <a:pPr lvl="0" algn="just" defTabSz="8001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dirty="0">
                    <a:ln w="0"/>
                    <a:solidFill>
                      <a:srgbClr val="844920"/>
                    </a:solidFill>
                  </a:rPr>
                  <a:t>In quest’area lavorano i «capi» che sono a stretto contatto con i vertici dell’impresa, cioè con i proprietari dell’azienda (i soci, ed i titolari). Di solito c’è un </a:t>
                </a:r>
                <a:r>
                  <a:rPr lang="it-IT" b="1" dirty="0">
                    <a:ln w="0"/>
                    <a:solidFill>
                      <a:srgbClr val="844920"/>
                    </a:solidFill>
                  </a:rPr>
                  <a:t>direttore generale </a:t>
                </a:r>
                <a:r>
                  <a:rPr lang="it-IT" dirty="0">
                    <a:ln w="0"/>
                    <a:solidFill>
                      <a:srgbClr val="844920"/>
                    </a:solidFill>
                  </a:rPr>
                  <a:t>che ha la responsabilità di controllare il funzionamento di tutta l’azienda, con l’aiuto anche di altri </a:t>
                </a:r>
                <a:r>
                  <a:rPr lang="it-IT" b="1" dirty="0">
                    <a:ln w="0"/>
                    <a:solidFill>
                      <a:srgbClr val="844920"/>
                    </a:solidFill>
                  </a:rPr>
                  <a:t>dirigenti</a:t>
                </a:r>
                <a:r>
                  <a:rPr lang="it-IT" dirty="0">
                    <a:ln w="0"/>
                    <a:solidFill>
                      <a:srgbClr val="844920"/>
                    </a:solidFill>
                  </a:rPr>
                  <a:t>. In una piccola impresa, l’imprenditore spesso è anche il direttore generale.</a:t>
                </a:r>
              </a:p>
            </p:txBody>
          </p:sp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ECE809BB-EFE7-4A3E-9C01-192A6754F014}"/>
                  </a:ext>
                </a:extLst>
              </p:cNvPr>
              <p:cNvSpPr/>
              <p:nvPr/>
            </p:nvSpPr>
            <p:spPr>
              <a:xfrm>
                <a:off x="1264395" y="3374419"/>
                <a:ext cx="1605439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b="1" u="sng" dirty="0">
                    <a:ln w="0"/>
                    <a:solidFill>
                      <a:srgbClr val="854A21"/>
                    </a:solidFill>
                  </a:rPr>
                  <a:t>DIREZIONE:</a:t>
                </a:r>
              </a:p>
              <a:p>
                <a:pPr algn="just"/>
                <a:r>
                  <a:rPr lang="it-IT" dirty="0">
                    <a:ln w="0"/>
                    <a:solidFill>
                      <a:srgbClr val="854A21"/>
                    </a:solidFill>
                  </a:rPr>
                  <a:t>L’area che ha il </a:t>
                </a:r>
              </a:p>
              <a:p>
                <a:pPr algn="just"/>
                <a:r>
                  <a:rPr lang="it-IT" dirty="0">
                    <a:ln w="0"/>
                    <a:solidFill>
                      <a:srgbClr val="854A21"/>
                    </a:solidFill>
                  </a:rPr>
                  <a:t>«comando» </a:t>
                </a:r>
              </a:p>
              <a:p>
                <a:pPr algn="just"/>
                <a:r>
                  <a:rPr lang="it-IT" dirty="0">
                    <a:ln w="0"/>
                    <a:solidFill>
                      <a:srgbClr val="854A21"/>
                    </a:solidFill>
                  </a:rPr>
                  <a:t>dell’impresa</a:t>
                </a:r>
              </a:p>
            </p:txBody>
          </p:sp>
        </p:grp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A8A267B3-9CAB-4571-8823-0AB945A59568}"/>
              </a:ext>
            </a:extLst>
          </p:cNvPr>
          <p:cNvGrpSpPr/>
          <p:nvPr/>
        </p:nvGrpSpPr>
        <p:grpSpPr>
          <a:xfrm>
            <a:off x="185492" y="156496"/>
            <a:ext cx="12217181" cy="584775"/>
            <a:chOff x="185492" y="156496"/>
            <a:chExt cx="12217181" cy="584775"/>
          </a:xfrm>
        </p:grpSpPr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870D6E97-C0E8-423A-BFE3-972F96DFDEEA}"/>
                </a:ext>
              </a:extLst>
            </p:cNvPr>
            <p:cNvSpPr txBox="1"/>
            <p:nvPr/>
          </p:nvSpPr>
          <p:spPr>
            <a:xfrm>
              <a:off x="515473" y="156496"/>
              <a:ext cx="1188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 LAVORO SI PUÒ FARE IN UN’IMPRESA?</a:t>
              </a:r>
            </a:p>
          </p:txBody>
        </p:sp>
        <p:pic>
          <p:nvPicPr>
            <p:cNvPr id="44" name="Immagine 43">
              <a:extLst>
                <a:ext uri="{FF2B5EF4-FFF2-40B4-BE49-F238E27FC236}">
                  <a16:creationId xmlns:a16="http://schemas.microsoft.com/office/drawing/2014/main" id="{9615771D-109D-455D-817C-217185DD0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92" y="197080"/>
              <a:ext cx="659961" cy="540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140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>
            <a:extLst>
              <a:ext uri="{FF2B5EF4-FFF2-40B4-BE49-F238E27FC236}">
                <a16:creationId xmlns:a16="http://schemas.microsoft.com/office/drawing/2014/main" id="{0092FE32-B5ED-4063-9FAA-979974C6A251}"/>
              </a:ext>
            </a:extLst>
          </p:cNvPr>
          <p:cNvGrpSpPr/>
          <p:nvPr/>
        </p:nvGrpSpPr>
        <p:grpSpPr>
          <a:xfrm>
            <a:off x="-34413" y="156496"/>
            <a:ext cx="12437086" cy="584775"/>
            <a:chOff x="-34413" y="156496"/>
            <a:chExt cx="12437086" cy="584775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7E88BEBF-2960-4C8F-AA17-F96CC54F5799}"/>
                </a:ext>
              </a:extLst>
            </p:cNvPr>
            <p:cNvSpPr txBox="1"/>
            <p:nvPr/>
          </p:nvSpPr>
          <p:spPr>
            <a:xfrm>
              <a:off x="515473" y="156496"/>
              <a:ext cx="1188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QUALI SONO LE CAPACITÀ RICHIESTE PER LAVORARE IN UN’IMPRESA?</a:t>
              </a:r>
            </a:p>
          </p:txBody>
        </p:sp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A41B9E74-4354-4365-9C33-B06D0CB10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413" y="200436"/>
              <a:ext cx="659961" cy="540835"/>
            </a:xfrm>
            <a:prstGeom prst="rect">
              <a:avLst/>
            </a:prstGeom>
          </p:spPr>
        </p:pic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EFB93AF1-1FC5-4999-9DED-7E48B08B7104}"/>
              </a:ext>
            </a:extLst>
          </p:cNvPr>
          <p:cNvGrpSpPr/>
          <p:nvPr/>
        </p:nvGrpSpPr>
        <p:grpSpPr>
          <a:xfrm>
            <a:off x="1197909" y="974988"/>
            <a:ext cx="10895461" cy="1200329"/>
            <a:chOff x="1671919" y="1299848"/>
            <a:chExt cx="10405781" cy="1200329"/>
          </a:xfrm>
        </p:grpSpPr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543A246A-D112-4A7B-BD93-B06970CDF90C}"/>
                </a:ext>
              </a:extLst>
            </p:cNvPr>
            <p:cNvSpPr/>
            <p:nvPr/>
          </p:nvSpPr>
          <p:spPr>
            <a:xfrm>
              <a:off x="2628900" y="1299848"/>
              <a:ext cx="94488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400" b="1" dirty="0">
                  <a:ln w="0"/>
                  <a:solidFill>
                    <a:srgbClr val="854A21"/>
                  </a:solidFill>
                </a:rPr>
                <a:t>In base al lavoro che si svolge, bisogna avere delle </a:t>
              </a:r>
              <a:r>
                <a:rPr lang="it-IT" sz="2400" b="1" u="sng" dirty="0">
                  <a:ln w="0"/>
                  <a:solidFill>
                    <a:srgbClr val="854A21"/>
                  </a:solidFill>
                </a:rPr>
                <a:t>CONOSCENZE SPECIFICHE</a:t>
              </a:r>
              <a:r>
                <a:rPr lang="it-IT" sz="2400" b="1" dirty="0">
                  <a:ln w="0"/>
                  <a:solidFill>
                    <a:srgbClr val="854A21"/>
                  </a:solidFill>
                </a:rPr>
                <a:t>, ma non conta solo questo, infatti le imprese chiedono spesso anche:</a:t>
              </a:r>
            </a:p>
          </p:txBody>
        </p:sp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4F30249C-0EB2-4CC4-B6B4-00E2E6BA7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1919" y="1373309"/>
              <a:ext cx="804581" cy="695739"/>
            </a:xfrm>
            <a:prstGeom prst="rect">
              <a:avLst/>
            </a:prstGeom>
          </p:spPr>
        </p:pic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D95E0D73-BDE4-438F-843B-7F71755E44C7}"/>
              </a:ext>
            </a:extLst>
          </p:cNvPr>
          <p:cNvGrpSpPr/>
          <p:nvPr/>
        </p:nvGrpSpPr>
        <p:grpSpPr>
          <a:xfrm>
            <a:off x="6553202" y="2119728"/>
            <a:ext cx="5545990" cy="1626772"/>
            <a:chOff x="6553202" y="2602328"/>
            <a:chExt cx="5545990" cy="1626772"/>
          </a:xfrm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07EFC3F4-F13E-4457-B768-57D5ADBA5816}"/>
                </a:ext>
              </a:extLst>
            </p:cNvPr>
            <p:cNvSpPr/>
            <p:nvPr/>
          </p:nvSpPr>
          <p:spPr>
            <a:xfrm>
              <a:off x="7906278" y="2791633"/>
              <a:ext cx="41870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3600" b="1" dirty="0">
                  <a:ln w="0"/>
                  <a:solidFill>
                    <a:srgbClr val="854A21"/>
                  </a:solidFill>
                </a:rPr>
                <a:t>CONOSCENZA DI LINGUE STRANIERE</a:t>
              </a:r>
            </a:p>
          </p:txBody>
        </p:sp>
        <p:pic>
          <p:nvPicPr>
            <p:cNvPr id="35" name="Immagine 34" descr="Immagine che contiene testo, tappeto&#10;&#10;Descrizione generata con affidabilità elevata">
              <a:extLst>
                <a:ext uri="{FF2B5EF4-FFF2-40B4-BE49-F238E27FC236}">
                  <a16:creationId xmlns:a16="http://schemas.microsoft.com/office/drawing/2014/main" id="{1992BDC9-DCF8-4A7C-B8C2-E650A8B235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97613" y="2695716"/>
              <a:ext cx="994148" cy="1392164"/>
            </a:xfrm>
            <a:prstGeom prst="rect">
              <a:avLst/>
            </a:prstGeom>
          </p:spPr>
        </p:pic>
        <p:sp>
          <p:nvSpPr>
            <p:cNvPr id="38" name="Rettangolo con angoli arrotondati 37">
              <a:extLst>
                <a:ext uri="{FF2B5EF4-FFF2-40B4-BE49-F238E27FC236}">
                  <a16:creationId xmlns:a16="http://schemas.microsoft.com/office/drawing/2014/main" id="{F1BA8283-9515-48CD-80EF-16DC51937D4D}"/>
                </a:ext>
              </a:extLst>
            </p:cNvPr>
            <p:cNvSpPr/>
            <p:nvPr/>
          </p:nvSpPr>
          <p:spPr>
            <a:xfrm>
              <a:off x="6553202" y="2602328"/>
              <a:ext cx="5545990" cy="1626772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AD0D9BDE-0953-461B-A0D0-D36648ECCB6A}"/>
              </a:ext>
            </a:extLst>
          </p:cNvPr>
          <p:cNvGrpSpPr/>
          <p:nvPr/>
        </p:nvGrpSpPr>
        <p:grpSpPr>
          <a:xfrm>
            <a:off x="164959" y="2119728"/>
            <a:ext cx="5545990" cy="1626772"/>
            <a:chOff x="164959" y="2602328"/>
            <a:chExt cx="5545990" cy="1626772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B88F0737-7DA2-4A6C-AD2A-BFBB6E768BC9}"/>
                </a:ext>
              </a:extLst>
            </p:cNvPr>
            <p:cNvSpPr/>
            <p:nvPr/>
          </p:nvSpPr>
          <p:spPr>
            <a:xfrm>
              <a:off x="1809926" y="3068631"/>
              <a:ext cx="28814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3600" b="1" dirty="0">
                  <a:ln w="0"/>
                  <a:solidFill>
                    <a:srgbClr val="854A21"/>
                  </a:solidFill>
                </a:rPr>
                <a:t>FLESSIBILITA’ </a:t>
              </a:r>
            </a:p>
          </p:txBody>
        </p:sp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816F327E-F812-48DE-8C56-5AB5094AF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808" y="2839563"/>
              <a:ext cx="1168541" cy="1104470"/>
            </a:xfrm>
            <a:prstGeom prst="rect">
              <a:avLst/>
            </a:prstGeom>
          </p:spPr>
        </p:pic>
        <p:sp>
          <p:nvSpPr>
            <p:cNvPr id="40" name="Rettangolo con angoli arrotondati 39">
              <a:extLst>
                <a:ext uri="{FF2B5EF4-FFF2-40B4-BE49-F238E27FC236}">
                  <a16:creationId xmlns:a16="http://schemas.microsoft.com/office/drawing/2014/main" id="{30078044-DBA4-414B-9C61-7A264A1C1C1D}"/>
                </a:ext>
              </a:extLst>
            </p:cNvPr>
            <p:cNvSpPr/>
            <p:nvPr/>
          </p:nvSpPr>
          <p:spPr>
            <a:xfrm>
              <a:off x="164959" y="2602328"/>
              <a:ext cx="5545990" cy="1626772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91822E8B-84F3-413A-9D37-085A181B2F3D}"/>
              </a:ext>
            </a:extLst>
          </p:cNvPr>
          <p:cNvGrpSpPr/>
          <p:nvPr/>
        </p:nvGrpSpPr>
        <p:grpSpPr>
          <a:xfrm>
            <a:off x="6553202" y="4980988"/>
            <a:ext cx="5545990" cy="1626772"/>
            <a:chOff x="6553202" y="4980988"/>
            <a:chExt cx="5545990" cy="1626772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DC91A301-7E7C-434A-A55F-B1865398BA1E}"/>
                </a:ext>
              </a:extLst>
            </p:cNvPr>
            <p:cNvSpPr/>
            <p:nvPr/>
          </p:nvSpPr>
          <p:spPr>
            <a:xfrm>
              <a:off x="7906278" y="5189209"/>
              <a:ext cx="394982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3600" b="1" dirty="0">
                  <a:ln w="0"/>
                  <a:solidFill>
                    <a:srgbClr val="854A21"/>
                  </a:solidFill>
                </a:rPr>
                <a:t>SAPER LAVORARE </a:t>
              </a:r>
            </a:p>
            <a:p>
              <a:pPr algn="ctr"/>
              <a:r>
                <a:rPr lang="it-IT" sz="3600" b="1" dirty="0">
                  <a:ln w="0"/>
                  <a:solidFill>
                    <a:srgbClr val="854A21"/>
                  </a:solidFill>
                </a:rPr>
                <a:t>IN GRUPPO</a:t>
              </a:r>
            </a:p>
          </p:txBody>
        </p:sp>
        <p:sp>
          <p:nvSpPr>
            <p:cNvPr id="42" name="Rettangolo con angoli arrotondati 41">
              <a:extLst>
                <a:ext uri="{FF2B5EF4-FFF2-40B4-BE49-F238E27FC236}">
                  <a16:creationId xmlns:a16="http://schemas.microsoft.com/office/drawing/2014/main" id="{0F1C0F7E-C158-43CC-83C3-4B21BF6B5E60}"/>
                </a:ext>
              </a:extLst>
            </p:cNvPr>
            <p:cNvSpPr/>
            <p:nvPr/>
          </p:nvSpPr>
          <p:spPr>
            <a:xfrm>
              <a:off x="6553202" y="4980988"/>
              <a:ext cx="5545990" cy="1626772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4" name="Immagine 43" descr="Immagine che contiene persona, interni, tavolo, uomo&#10;&#10;Descrizione generata con affidabilità molto elevata">
              <a:extLst>
                <a:ext uri="{FF2B5EF4-FFF2-40B4-BE49-F238E27FC236}">
                  <a16:creationId xmlns:a16="http://schemas.microsoft.com/office/drawing/2014/main" id="{678F4500-7520-4D1E-8E42-37E890B9C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0380" y="5354769"/>
              <a:ext cx="1141381" cy="879210"/>
            </a:xfrm>
            <a:prstGeom prst="rect">
              <a:avLst/>
            </a:prstGeom>
          </p:spPr>
        </p:pic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A573B529-F65F-43E6-9031-2947D87BD18E}"/>
              </a:ext>
            </a:extLst>
          </p:cNvPr>
          <p:cNvGrpSpPr/>
          <p:nvPr/>
        </p:nvGrpSpPr>
        <p:grpSpPr>
          <a:xfrm>
            <a:off x="1244681" y="3916996"/>
            <a:ext cx="10951307" cy="893495"/>
            <a:chOff x="1244681" y="3916996"/>
            <a:chExt cx="10951307" cy="893495"/>
          </a:xfrm>
        </p:grpSpPr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FCFA5889-77F5-4748-BE26-0EC7851ABAA5}"/>
                </a:ext>
              </a:extLst>
            </p:cNvPr>
            <p:cNvSpPr/>
            <p:nvPr/>
          </p:nvSpPr>
          <p:spPr>
            <a:xfrm>
              <a:off x="2393385" y="4163689"/>
              <a:ext cx="98026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000" b="1" dirty="0">
                  <a:ln w="0"/>
                  <a:solidFill>
                    <a:srgbClr val="854A21"/>
                  </a:solidFill>
                </a:rPr>
                <a:t>MA LA COSA PIÙ BELLA È … FARE IL PROPRIO LAVORO CON TANTA PASSIONE!</a:t>
              </a:r>
            </a:p>
          </p:txBody>
        </p:sp>
        <p:pic>
          <p:nvPicPr>
            <p:cNvPr id="52" name="Immagine 51" descr="Immagine che contiene oggetto&#10;&#10;Descrizione generata con affidabilità molto elevata">
              <a:extLst>
                <a:ext uri="{FF2B5EF4-FFF2-40B4-BE49-F238E27FC236}">
                  <a16:creationId xmlns:a16="http://schemas.microsoft.com/office/drawing/2014/main" id="{3DDFC3D7-D299-42EE-9C49-CFC965D27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4681" y="3916996"/>
              <a:ext cx="955243" cy="893495"/>
            </a:xfrm>
            <a:prstGeom prst="rect">
              <a:avLst/>
            </a:prstGeom>
          </p:spPr>
        </p:pic>
      </p:grp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E68AC53D-8399-45FE-81FE-BAD23048B696}"/>
              </a:ext>
            </a:extLst>
          </p:cNvPr>
          <p:cNvGrpSpPr/>
          <p:nvPr/>
        </p:nvGrpSpPr>
        <p:grpSpPr>
          <a:xfrm>
            <a:off x="219808" y="4980988"/>
            <a:ext cx="5545990" cy="1626772"/>
            <a:chOff x="219808" y="5107988"/>
            <a:chExt cx="5545990" cy="1626772"/>
          </a:xfrm>
        </p:grpSpPr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38B584A4-25D8-4C6C-BE0F-2B7AF176CF1D}"/>
                </a:ext>
              </a:extLst>
            </p:cNvPr>
            <p:cNvSpPr/>
            <p:nvPr/>
          </p:nvSpPr>
          <p:spPr>
            <a:xfrm>
              <a:off x="1663156" y="5591818"/>
              <a:ext cx="32276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3600" b="1" dirty="0">
                  <a:ln w="0"/>
                  <a:solidFill>
                    <a:srgbClr val="854A21"/>
                  </a:solidFill>
                </a:rPr>
                <a:t>PROATTIVITÀ</a:t>
              </a:r>
            </a:p>
          </p:txBody>
        </p:sp>
        <p:sp>
          <p:nvSpPr>
            <p:cNvPr id="46" name="Rettangolo con angoli arrotondati 45">
              <a:extLst>
                <a:ext uri="{FF2B5EF4-FFF2-40B4-BE49-F238E27FC236}">
                  <a16:creationId xmlns:a16="http://schemas.microsoft.com/office/drawing/2014/main" id="{B81CB00E-AE20-4FC2-A785-4B746252E2D9}"/>
                </a:ext>
              </a:extLst>
            </p:cNvPr>
            <p:cNvSpPr/>
            <p:nvPr/>
          </p:nvSpPr>
          <p:spPr>
            <a:xfrm>
              <a:off x="219808" y="5107988"/>
              <a:ext cx="5545990" cy="1626772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5" name="Immagine 54" descr="Immagine che contiene computer, tastiera, interni&#10;&#10;Descrizione generata con affidabilità molto elevata">
              <a:extLst>
                <a:ext uri="{FF2B5EF4-FFF2-40B4-BE49-F238E27FC236}">
                  <a16:creationId xmlns:a16="http://schemas.microsoft.com/office/drawing/2014/main" id="{48E77D63-CFE0-471F-84E2-B7E8A2C8F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5568" y="5531859"/>
              <a:ext cx="1168402" cy="779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132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FE0D1C-7AAC-4771-BD16-64A745FA7B85}"/>
              </a:ext>
            </a:extLst>
          </p:cNvPr>
          <p:cNvSpPr txBox="1"/>
          <p:nvPr/>
        </p:nvSpPr>
        <p:spPr>
          <a:xfrm>
            <a:off x="591022" y="2725773"/>
            <a:ext cx="11009956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48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TUTTO CHIARO???</a:t>
            </a:r>
            <a:endParaRPr lang="it-IT" sz="4400" b="1" dirty="0">
              <a:ln w="127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753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33859583-59BB-452B-9039-714A8847C2C0}"/>
              </a:ext>
            </a:extLst>
          </p:cNvPr>
          <p:cNvSpPr txBox="1"/>
          <p:nvPr/>
        </p:nvSpPr>
        <p:spPr>
          <a:xfrm>
            <a:off x="659530" y="2420973"/>
            <a:ext cx="4524973" cy="2804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48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BENE!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ADESSO FACCIAMO UN TEST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 descr="Immagine che contiene casco&#10;&#10;Descrizione generata con affidabilità molto elevata">
            <a:extLst>
              <a:ext uri="{FF2B5EF4-FFF2-40B4-BE49-F238E27FC236}">
                <a16:creationId xmlns:a16="http://schemas.microsoft.com/office/drawing/2014/main" id="{49F1C36F-0B30-4977-AFE8-32D3B3F1D1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2" r="1652"/>
          <a:stretch/>
        </p:blipFill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0375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A3D8278-5790-498E-8731-087AD21249AA}"/>
              </a:ext>
            </a:extLst>
          </p:cNvPr>
          <p:cNvGrpSpPr/>
          <p:nvPr/>
        </p:nvGrpSpPr>
        <p:grpSpPr>
          <a:xfrm>
            <a:off x="125751" y="84953"/>
            <a:ext cx="12310591" cy="803376"/>
            <a:chOff x="215904" y="84953"/>
            <a:chExt cx="12310591" cy="803376"/>
          </a:xfrm>
        </p:grpSpPr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52D1509-A4A2-44D0-A885-79D72D653C77}"/>
                </a:ext>
              </a:extLst>
            </p:cNvPr>
            <p:cNvSpPr txBox="1"/>
            <p:nvPr/>
          </p:nvSpPr>
          <p:spPr>
            <a:xfrm>
              <a:off x="1089589" y="147176"/>
              <a:ext cx="11436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QUANTO È IMPORTANTE L’INDUSTRIA DEL TERRITORIO?</a:t>
              </a:r>
            </a:p>
          </p:txBody>
        </p: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8EBD84B2-CAE7-4428-B636-3547A81A4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904" y="84953"/>
              <a:ext cx="1011911" cy="803376"/>
            </a:xfrm>
            <a:prstGeom prst="ellipse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0CAB4A1B-5CF6-455A-A3E9-5A98FB9368D1}"/>
              </a:ext>
            </a:extLst>
          </p:cNvPr>
          <p:cNvGrpSpPr/>
          <p:nvPr/>
        </p:nvGrpSpPr>
        <p:grpSpPr>
          <a:xfrm>
            <a:off x="7746115" y="1053315"/>
            <a:ext cx="4084211" cy="3396853"/>
            <a:chOff x="7746115" y="1053315"/>
            <a:chExt cx="4084211" cy="3396853"/>
          </a:xfrm>
        </p:grpSpPr>
        <p:pic>
          <p:nvPicPr>
            <p:cNvPr id="23" name="Immagine 22" descr="territorio white.eps">
              <a:extLst>
                <a:ext uri="{FF2B5EF4-FFF2-40B4-BE49-F238E27FC236}">
                  <a16:creationId xmlns:a16="http://schemas.microsoft.com/office/drawing/2014/main" id="{E65B4992-B066-414F-8187-6FE0733C4686}"/>
                </a:ext>
              </a:extLst>
            </p:cNvPr>
            <p:cNvPicPr/>
            <p:nvPr/>
          </p:nvPicPr>
          <p:blipFill>
            <a:blip r:embed="rId4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6000" y="1053315"/>
              <a:ext cx="2729326" cy="3396853"/>
            </a:xfrm>
            <a:prstGeom prst="rect">
              <a:avLst/>
            </a:prstGeom>
          </p:spPr>
        </p:pic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59E71005-4CCE-4BE6-9429-E2EB93A34D96}"/>
                </a:ext>
              </a:extLst>
            </p:cNvPr>
            <p:cNvSpPr/>
            <p:nvPr/>
          </p:nvSpPr>
          <p:spPr>
            <a:xfrm>
              <a:off x="7746115" y="2669720"/>
              <a:ext cx="4084211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AB7C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La provincia di Varese è una delle più importanti d’Europa!</a:t>
              </a:r>
              <a:endParaRPr lang="it-IT" dirty="0"/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434A86DC-DC71-40AF-B629-E9E676649492}"/>
              </a:ext>
            </a:extLst>
          </p:cNvPr>
          <p:cNvGrpSpPr/>
          <p:nvPr/>
        </p:nvGrpSpPr>
        <p:grpSpPr>
          <a:xfrm>
            <a:off x="130379" y="1393541"/>
            <a:ext cx="4159877" cy="2955840"/>
            <a:chOff x="108555" y="1577523"/>
            <a:chExt cx="4159877" cy="2955840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C5E32E19-5746-4FDF-BED1-0023E8B87175}"/>
                </a:ext>
              </a:extLst>
            </p:cNvPr>
            <p:cNvGrpSpPr/>
            <p:nvPr/>
          </p:nvGrpSpPr>
          <p:grpSpPr>
            <a:xfrm>
              <a:off x="108555" y="1577523"/>
              <a:ext cx="4159877" cy="2955840"/>
              <a:chOff x="-163148" y="1229810"/>
              <a:chExt cx="4159877" cy="2955840"/>
            </a:xfrm>
          </p:grpSpPr>
          <p:sp>
            <p:nvSpPr>
              <p:cNvPr id="11" name="Ovale 10">
                <a:extLst>
                  <a:ext uri="{FF2B5EF4-FFF2-40B4-BE49-F238E27FC236}">
                    <a16:creationId xmlns:a16="http://schemas.microsoft.com/office/drawing/2014/main" id="{8C43B0E9-5C20-40AA-AD53-AC868747BFC1}"/>
                  </a:ext>
                </a:extLst>
              </p:cNvPr>
              <p:cNvSpPr/>
              <p:nvPr/>
            </p:nvSpPr>
            <p:spPr>
              <a:xfrm>
                <a:off x="-163148" y="1229810"/>
                <a:ext cx="4159877" cy="2955840"/>
              </a:xfrm>
              <a:prstGeom prst="ellipse">
                <a:avLst/>
              </a:prstGeom>
              <a:noFill/>
              <a:ln w="444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6" name="Immagine 5" descr="Immagine che contiene oggetto&#10;&#10;Descrizione generata con affidabilità elevata">
                <a:extLst>
                  <a:ext uri="{FF2B5EF4-FFF2-40B4-BE49-F238E27FC236}">
                    <a16:creationId xmlns:a16="http://schemas.microsoft.com/office/drawing/2014/main" id="{92787745-B4FE-4DF5-92A5-C6EA0B484F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147" y="1672122"/>
                <a:ext cx="1644797" cy="1091506"/>
              </a:xfrm>
              <a:prstGeom prst="rect">
                <a:avLst/>
              </a:prstGeom>
            </p:spPr>
          </p:pic>
          <p:pic>
            <p:nvPicPr>
              <p:cNvPr id="30" name="Immagine 29" descr="Immagine che contiene oggetto&#10;&#10;Descrizione generata con affidabilità elevata">
                <a:extLst>
                  <a:ext uri="{FF2B5EF4-FFF2-40B4-BE49-F238E27FC236}">
                    <a16:creationId xmlns:a16="http://schemas.microsoft.com/office/drawing/2014/main" id="{C2397FAE-95B4-4AED-BCA1-2B3AF780CC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66793" y="1693390"/>
                <a:ext cx="1513434" cy="1048970"/>
              </a:xfrm>
              <a:prstGeom prst="rect">
                <a:avLst/>
              </a:prstGeom>
            </p:spPr>
          </p:pic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242F7F6C-32A2-402E-B6D1-026E14CD20E3}"/>
                  </a:ext>
                </a:extLst>
              </p:cNvPr>
              <p:cNvSpPr txBox="1"/>
              <p:nvPr/>
            </p:nvSpPr>
            <p:spPr>
              <a:xfrm>
                <a:off x="1874123" y="2050222"/>
                <a:ext cx="6722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2800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&amp;</a:t>
                </a:r>
                <a:endParaRPr lang="it-IT" sz="24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CD6CE9A7-251D-4CF5-BBBE-EB42D8BC7DFB}"/>
                  </a:ext>
                </a:extLst>
              </p:cNvPr>
              <p:cNvSpPr txBox="1"/>
              <p:nvPr/>
            </p:nvSpPr>
            <p:spPr>
              <a:xfrm>
                <a:off x="-20829" y="2829155"/>
                <a:ext cx="19837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Numero di persone che lavorano nell’industria</a:t>
                </a:r>
                <a:endParaRPr lang="it-IT" sz="16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F4CB6B10-17E0-4537-BA75-934439E9D9B3}"/>
                </a:ext>
              </a:extLst>
            </p:cNvPr>
            <p:cNvSpPr/>
            <p:nvPr/>
          </p:nvSpPr>
          <p:spPr>
            <a:xfrm>
              <a:off x="2312544" y="3188823"/>
              <a:ext cx="18847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Valore creato dall’industria</a:t>
              </a:r>
              <a:endParaRPr lang="it-IT" dirty="0"/>
            </a:p>
          </p:txBody>
        </p:sp>
      </p:grp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5BC7DE8F-A187-48AE-8E4B-0C4254177A91}"/>
              </a:ext>
            </a:extLst>
          </p:cNvPr>
          <p:cNvCxnSpPr>
            <a:cxnSpLocks/>
          </p:cNvCxnSpPr>
          <p:nvPr/>
        </p:nvCxnSpPr>
        <p:spPr>
          <a:xfrm>
            <a:off x="5561527" y="2992886"/>
            <a:ext cx="1068946" cy="0"/>
          </a:xfrm>
          <a:prstGeom prst="straightConnector1">
            <a:avLst/>
          </a:prstGeom>
          <a:ln w="203200">
            <a:solidFill>
              <a:srgbClr val="8449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tangolo 53">
            <a:extLst>
              <a:ext uri="{FF2B5EF4-FFF2-40B4-BE49-F238E27FC236}">
                <a16:creationId xmlns:a16="http://schemas.microsoft.com/office/drawing/2014/main" id="{1ABA410B-D2A6-4451-954E-B0F262F5FB02}"/>
              </a:ext>
            </a:extLst>
          </p:cNvPr>
          <p:cNvSpPr/>
          <p:nvPr/>
        </p:nvSpPr>
        <p:spPr>
          <a:xfrm>
            <a:off x="5525" y="5262472"/>
            <a:ext cx="48310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Non solo… il valore creato dall’industria di Varese è uguale a quello creato dall’industria di alcune regioni italiane, che sono molto più grandi della nostra provincia! </a:t>
            </a:r>
            <a:endParaRPr lang="it-IT" sz="2000" dirty="0"/>
          </a:p>
        </p:txBody>
      </p: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D8E0A076-2548-4A88-92F8-B21BB35DD3BC}"/>
              </a:ext>
            </a:extLst>
          </p:cNvPr>
          <p:cNvCxnSpPr>
            <a:cxnSpLocks/>
          </p:cNvCxnSpPr>
          <p:nvPr/>
        </p:nvCxnSpPr>
        <p:spPr>
          <a:xfrm>
            <a:off x="5561527" y="5814433"/>
            <a:ext cx="1068946" cy="0"/>
          </a:xfrm>
          <a:prstGeom prst="straightConnector1">
            <a:avLst/>
          </a:prstGeom>
          <a:ln w="203200">
            <a:solidFill>
              <a:srgbClr val="8449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tangolo 55">
            <a:extLst>
              <a:ext uri="{FF2B5EF4-FFF2-40B4-BE49-F238E27FC236}">
                <a16:creationId xmlns:a16="http://schemas.microsoft.com/office/drawing/2014/main" id="{369F8213-78C0-4A23-A355-3FBFA4D82EF1}"/>
              </a:ext>
            </a:extLst>
          </p:cNvPr>
          <p:cNvSpPr/>
          <p:nvPr/>
        </p:nvSpPr>
        <p:spPr>
          <a:xfrm>
            <a:off x="7235197" y="5508692"/>
            <a:ext cx="4664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Siamo piccoli, ma…</a:t>
            </a:r>
          </a:p>
          <a:p>
            <a:pPr algn="ctr"/>
            <a:r>
              <a:rPr lang="it-IT" sz="2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 facciamo «valere»</a:t>
            </a:r>
          </a:p>
        </p:txBody>
      </p:sp>
    </p:spTree>
    <p:extLst>
      <p:ext uri="{BB962C8B-B14F-4D97-AF65-F5344CB8AC3E}">
        <p14:creationId xmlns:p14="http://schemas.microsoft.com/office/powerpoint/2010/main" val="16519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CD8BD1DD-42FF-49CA-9AE1-73E942B640BB}"/>
              </a:ext>
            </a:extLst>
          </p:cNvPr>
          <p:cNvGrpSpPr/>
          <p:nvPr/>
        </p:nvGrpSpPr>
        <p:grpSpPr>
          <a:xfrm>
            <a:off x="1223381" y="321276"/>
            <a:ext cx="9583743" cy="6575727"/>
            <a:chOff x="1223381" y="321276"/>
            <a:chExt cx="9583743" cy="6575727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7A8E99B4-29D3-4E69-A108-D858C0A0879E}"/>
                </a:ext>
              </a:extLst>
            </p:cNvPr>
            <p:cNvGrpSpPr/>
            <p:nvPr/>
          </p:nvGrpSpPr>
          <p:grpSpPr>
            <a:xfrm>
              <a:off x="1223381" y="321276"/>
              <a:ext cx="9583743" cy="6575727"/>
              <a:chOff x="1223381" y="321276"/>
              <a:chExt cx="9583743" cy="6575727"/>
            </a:xfrm>
          </p:grpSpPr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C3FCB387-A788-4978-A428-B4C917AF72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564"/>
              <a:stretch/>
            </p:blipFill>
            <p:spPr>
              <a:xfrm>
                <a:off x="1223381" y="321276"/>
                <a:ext cx="9583743" cy="6575727"/>
              </a:xfrm>
              <a:prstGeom prst="rect">
                <a:avLst/>
              </a:prstGeom>
            </p:spPr>
          </p:pic>
          <p:grpSp>
            <p:nvGrpSpPr>
              <p:cNvPr id="11" name="Gruppo 10">
                <a:extLst>
                  <a:ext uri="{FF2B5EF4-FFF2-40B4-BE49-F238E27FC236}">
                    <a16:creationId xmlns:a16="http://schemas.microsoft.com/office/drawing/2014/main" id="{601C36D3-24FE-45B7-98B9-479FB3655F16}"/>
                  </a:ext>
                </a:extLst>
              </p:cNvPr>
              <p:cNvGrpSpPr/>
              <p:nvPr/>
            </p:nvGrpSpPr>
            <p:grpSpPr>
              <a:xfrm>
                <a:off x="3993047" y="2706130"/>
                <a:ext cx="4156476" cy="2222918"/>
                <a:chOff x="3811947" y="2349009"/>
                <a:chExt cx="4156476" cy="2222918"/>
              </a:xfrm>
            </p:grpSpPr>
            <p:sp>
              <p:nvSpPr>
                <p:cNvPr id="27" name="CasellaDiTesto 26">
                  <a:extLst>
                    <a:ext uri="{FF2B5EF4-FFF2-40B4-BE49-F238E27FC236}">
                      <a16:creationId xmlns:a16="http://schemas.microsoft.com/office/drawing/2014/main" id="{686928D7-47A3-4832-A29E-4421754E94DF}"/>
                    </a:ext>
                  </a:extLst>
                </p:cNvPr>
                <p:cNvSpPr txBox="1"/>
                <p:nvPr/>
              </p:nvSpPr>
              <p:spPr>
                <a:xfrm>
                  <a:off x="3811947" y="3617820"/>
                  <a:ext cx="4156476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800" dirty="0">
                      <a:ln w="0"/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Alcuni ingredienti fondamentali </a:t>
                  </a:r>
                  <a:endParaRPr lang="it-IT" sz="2800" dirty="0">
                    <a:ln w="0"/>
                    <a:solidFill>
                      <a:srgbClr val="00206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25" name="Immagine 24" descr="territorio white.eps">
                  <a:extLst>
                    <a:ext uri="{FF2B5EF4-FFF2-40B4-BE49-F238E27FC236}">
                      <a16:creationId xmlns:a16="http://schemas.microsoft.com/office/drawing/2014/main" id="{25C3595D-DB9D-4164-A923-C62E7F9EB22D}"/>
                    </a:ext>
                  </a:extLst>
                </p:cNvPr>
                <p:cNvPicPr/>
                <p:nvPr/>
              </p:nvPicPr>
              <p:blipFill>
                <a:blip r:embed="rId6" cstate="screen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5530" y="2349009"/>
                  <a:ext cx="1003797" cy="1162914"/>
                </a:xfrm>
                <a:prstGeom prst="rect">
                  <a:avLst/>
                </a:prstGeom>
              </p:spPr>
            </p:pic>
          </p:grpSp>
        </p:grp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B0B14F3B-D684-4D5C-9478-8287AA065075}"/>
                </a:ext>
              </a:extLst>
            </p:cNvPr>
            <p:cNvSpPr/>
            <p:nvPr/>
          </p:nvSpPr>
          <p:spPr>
            <a:xfrm>
              <a:off x="4931660" y="390731"/>
              <a:ext cx="2241901" cy="213980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43CDC776-0BD9-4E19-AD1A-E89784028778}"/>
                </a:ext>
              </a:extLst>
            </p:cNvPr>
            <p:cNvSpPr/>
            <p:nvPr/>
          </p:nvSpPr>
          <p:spPr>
            <a:xfrm>
              <a:off x="7313380" y="2012135"/>
              <a:ext cx="2241901" cy="213980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D396F581-4C27-4948-98D7-CC4AC7F0553B}"/>
                </a:ext>
              </a:extLst>
            </p:cNvPr>
            <p:cNvSpPr/>
            <p:nvPr/>
          </p:nvSpPr>
          <p:spPr>
            <a:xfrm>
              <a:off x="6336149" y="4732297"/>
              <a:ext cx="2241901" cy="213980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0" name="Ovale 29">
              <a:extLst>
                <a:ext uri="{FF2B5EF4-FFF2-40B4-BE49-F238E27FC236}">
                  <a16:creationId xmlns:a16="http://schemas.microsoft.com/office/drawing/2014/main" id="{56F782FB-C825-4A9C-8426-92B2F1EEDD4F}"/>
                </a:ext>
              </a:extLst>
            </p:cNvPr>
            <p:cNvSpPr/>
            <p:nvPr/>
          </p:nvSpPr>
          <p:spPr>
            <a:xfrm>
              <a:off x="3442313" y="4732297"/>
              <a:ext cx="2241901" cy="213980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6832189B-154C-409A-97F4-D6FFC8F18A1A}"/>
                </a:ext>
              </a:extLst>
            </p:cNvPr>
            <p:cNvSpPr/>
            <p:nvPr/>
          </p:nvSpPr>
          <p:spPr>
            <a:xfrm>
              <a:off x="2510031" y="2077032"/>
              <a:ext cx="2241901" cy="213980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86E06E4-826C-4617-AEF9-E6B56E1FE136}"/>
              </a:ext>
            </a:extLst>
          </p:cNvPr>
          <p:cNvGrpSpPr/>
          <p:nvPr/>
        </p:nvGrpSpPr>
        <p:grpSpPr>
          <a:xfrm>
            <a:off x="4570932" y="0"/>
            <a:ext cx="2609172" cy="2530533"/>
            <a:chOff x="4570932" y="0"/>
            <a:chExt cx="2609172" cy="2530533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D255440B-B169-4EA3-8FC2-71CC64B3287D}"/>
                </a:ext>
              </a:extLst>
            </p:cNvPr>
            <p:cNvSpPr txBox="1"/>
            <p:nvPr/>
          </p:nvSpPr>
          <p:spPr>
            <a:xfrm>
              <a:off x="4570932" y="0"/>
              <a:ext cx="25871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r">
                <a:defRPr sz="240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highlight>
                    <a:srgbClr val="FFFFFF"/>
                  </a:highlight>
                </a:defRPr>
              </a:lvl1pPr>
            </a:lstStyle>
            <a:p>
              <a:r>
                <a:rPr lang="it-IT" dirty="0"/>
                <a:t>SAPER FAR BENE</a:t>
              </a:r>
            </a:p>
          </p:txBody>
        </p:sp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46B7C831-0B39-4F3E-8D6B-0C86BE61C1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49255" y="430442"/>
              <a:ext cx="2230849" cy="2100091"/>
            </a:xfrm>
            <a:prstGeom prst="ellipse">
              <a:avLst/>
            </a:prstGeom>
          </p:spPr>
        </p:pic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FBA84666-1D11-4A70-9C59-464897BF06B8}"/>
              </a:ext>
            </a:extLst>
          </p:cNvPr>
          <p:cNvGrpSpPr/>
          <p:nvPr/>
        </p:nvGrpSpPr>
        <p:grpSpPr>
          <a:xfrm>
            <a:off x="7274882" y="2088505"/>
            <a:ext cx="5191833" cy="2100091"/>
            <a:chOff x="7274882" y="2088505"/>
            <a:chExt cx="5191833" cy="2100091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FB0B906A-35A2-43A0-B6E6-D60513D8758F}"/>
                </a:ext>
              </a:extLst>
            </p:cNvPr>
            <p:cNvSpPr txBox="1"/>
            <p:nvPr/>
          </p:nvSpPr>
          <p:spPr>
            <a:xfrm>
              <a:off x="9000128" y="2666538"/>
              <a:ext cx="34665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highlight>
                    <a:srgbClr val="FFFFFF"/>
                  </a:highlight>
                </a:rPr>
                <a:t>TANTI TALENTI IN AZIENDA</a:t>
              </a:r>
            </a:p>
          </p:txBody>
        </p:sp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DF8E14B8-7BEF-452F-A93B-66DFBDD45A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74882" y="2088505"/>
              <a:ext cx="2230849" cy="2100091"/>
            </a:xfrm>
            <a:prstGeom prst="ellipse">
              <a:avLst/>
            </a:prstGeom>
          </p:spPr>
        </p:pic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230C3CE9-4881-497E-B12F-AF055BB4DB11}"/>
              </a:ext>
            </a:extLst>
          </p:cNvPr>
          <p:cNvGrpSpPr/>
          <p:nvPr/>
        </p:nvGrpSpPr>
        <p:grpSpPr>
          <a:xfrm>
            <a:off x="6385882" y="4849685"/>
            <a:ext cx="5113680" cy="2100091"/>
            <a:chOff x="6385882" y="4849685"/>
            <a:chExt cx="5113680" cy="2100091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F7A984D-41EA-4012-917F-973773397CEC}"/>
                </a:ext>
              </a:extLst>
            </p:cNvPr>
            <p:cNvSpPr txBox="1"/>
            <p:nvPr/>
          </p:nvSpPr>
          <p:spPr>
            <a:xfrm>
              <a:off x="8663882" y="5567442"/>
              <a:ext cx="2835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highlight>
                    <a:srgbClr val="FFFFFF"/>
                  </a:highlight>
                </a:rPr>
                <a:t>TANTO ORGOGLIO E PASSIONE </a:t>
              </a:r>
            </a:p>
          </p:txBody>
        </p:sp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38D25B3E-E4AF-4A14-B1D8-4E2204E8B2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341"/>
            <a:stretch/>
          </p:blipFill>
          <p:spPr>
            <a:xfrm>
              <a:off x="6385882" y="4849685"/>
              <a:ext cx="2230849" cy="2100091"/>
            </a:xfrm>
            <a:prstGeom prst="ellipse">
              <a:avLst/>
            </a:prstGeom>
          </p:spPr>
        </p:pic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304CE5BB-4D17-4538-A640-078F19EBC9F8}"/>
              </a:ext>
            </a:extLst>
          </p:cNvPr>
          <p:cNvGrpSpPr/>
          <p:nvPr/>
        </p:nvGrpSpPr>
        <p:grpSpPr>
          <a:xfrm>
            <a:off x="263961" y="4887785"/>
            <a:ext cx="5456352" cy="2100091"/>
            <a:chOff x="263961" y="4887785"/>
            <a:chExt cx="5456352" cy="2100091"/>
          </a:xfrm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ACFC0F4E-EFBB-47B3-A10E-3F6D5C4163D9}"/>
                </a:ext>
              </a:extLst>
            </p:cNvPr>
            <p:cNvSpPr/>
            <p:nvPr/>
          </p:nvSpPr>
          <p:spPr>
            <a:xfrm>
              <a:off x="263961" y="5567442"/>
              <a:ext cx="28883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highlight>
                    <a:srgbClr val="FFFFFF"/>
                  </a:highlight>
                </a:rPr>
                <a:t>GRANDE APERTURA </a:t>
              </a:r>
            </a:p>
            <a:p>
              <a:pPr algn="ctr"/>
              <a:r>
                <a:rPr lang="it-IT" sz="2400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highlight>
                    <a:srgbClr val="FFFFFF"/>
                  </a:highlight>
                </a:rPr>
                <a:t>AL MONDO </a:t>
              </a:r>
            </a:p>
          </p:txBody>
        </p:sp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6B3452AC-1D93-4B6E-9CC0-E6574A777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878"/>
            <a:stretch/>
          </p:blipFill>
          <p:spPr>
            <a:xfrm>
              <a:off x="3489464" y="4887785"/>
              <a:ext cx="2230849" cy="2100091"/>
            </a:xfrm>
            <a:prstGeom prst="ellipse">
              <a:avLst/>
            </a:prstGeom>
          </p:spPr>
        </p:pic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2CF9D7C9-42D0-4F0A-855F-6F376922B03F}"/>
              </a:ext>
            </a:extLst>
          </p:cNvPr>
          <p:cNvGrpSpPr/>
          <p:nvPr/>
        </p:nvGrpSpPr>
        <p:grpSpPr>
          <a:xfrm>
            <a:off x="523430" y="2108391"/>
            <a:ext cx="4306910" cy="2100091"/>
            <a:chOff x="523430" y="2108391"/>
            <a:chExt cx="4306910" cy="2100091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D51274AF-35FF-4D6D-8613-798B309941EA}"/>
                </a:ext>
              </a:extLst>
            </p:cNvPr>
            <p:cNvSpPr/>
            <p:nvPr/>
          </p:nvSpPr>
          <p:spPr>
            <a:xfrm>
              <a:off x="523430" y="2713527"/>
              <a:ext cx="2076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highlight>
                    <a:srgbClr val="FFFFFF"/>
                  </a:highlight>
                </a:rPr>
                <a:t>INNOVARE</a:t>
              </a:r>
              <a:r>
                <a:rPr lang="it-IT" sz="2000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highlight>
                    <a:srgbClr val="FFFFFF"/>
                  </a:highlight>
                </a:rPr>
                <a:t> </a:t>
              </a:r>
            </a:p>
          </p:txBody>
        </p:sp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FE9F9D7F-B55B-4634-8836-5D405FBCE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99491" y="2108391"/>
              <a:ext cx="2230849" cy="2100091"/>
            </a:xfrm>
            <a:prstGeom prst="ellipse">
              <a:avLst/>
            </a:prstGeom>
          </p:spPr>
        </p:pic>
      </p:grpSp>
      <p:pic>
        <p:nvPicPr>
          <p:cNvPr id="3" name="UEFA Europa League New Anthem 20182019">
            <a:hlinkClick r:id="" action="ppaction://media"/>
            <a:extLst>
              <a:ext uri="{FF2B5EF4-FFF2-40B4-BE49-F238E27FC236}">
                <a16:creationId xmlns:a16="http://schemas.microsoft.com/office/drawing/2014/main" id="{AA71C421-D1D5-4746-A099-BA72D69303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91" end="35973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1174" y="218475"/>
            <a:ext cx="344511" cy="344511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33D82470-3E87-4465-9BC3-BC7A80C66B3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80" y="2611616"/>
            <a:ext cx="964784" cy="13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7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8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B9A231-597C-4FCE-A6CF-F2AEC9F819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1A7EA0-2180-4C80-B0F2-18E208B4E302}"/>
              </a:ext>
            </a:extLst>
          </p:cNvPr>
          <p:cNvSpPr txBox="1"/>
          <p:nvPr/>
        </p:nvSpPr>
        <p:spPr>
          <a:xfrm>
            <a:off x="8022020" y="3650778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STAY TUNED!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01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6897C1A3-2513-4354-A7E1-5271096E367B}"/>
              </a:ext>
            </a:extLst>
          </p:cNvPr>
          <p:cNvSpPr/>
          <p:nvPr/>
        </p:nvSpPr>
        <p:spPr>
          <a:xfrm>
            <a:off x="4116712" y="2211101"/>
            <a:ext cx="4493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lavorano in </a:t>
            </a:r>
          </a:p>
          <a:p>
            <a:pPr algn="ctr"/>
            <a:r>
              <a:rPr lang="it-IT" sz="24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settori </a:t>
            </a:r>
            <a:r>
              <a:rPr lang="it-IT" sz="2400" b="1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HIGH TECH</a:t>
            </a:r>
            <a:r>
              <a:rPr lang="it-IT" sz="24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cioè</a:t>
            </a:r>
            <a:endParaRPr lang="it-IT" sz="2000" dirty="0">
              <a:ln w="0"/>
              <a:solidFill>
                <a:srgbClr val="854A2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BF475692-72D2-4B9A-8067-6D4078B6D251}"/>
              </a:ext>
            </a:extLst>
          </p:cNvPr>
          <p:cNvGrpSpPr/>
          <p:nvPr/>
        </p:nvGrpSpPr>
        <p:grpSpPr>
          <a:xfrm>
            <a:off x="8150078" y="1432808"/>
            <a:ext cx="4054716" cy="2423383"/>
            <a:chOff x="8150078" y="1432808"/>
            <a:chExt cx="4054716" cy="2423383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8328AF21-04B2-45B4-80E0-BAF3F4968245}"/>
                </a:ext>
              </a:extLst>
            </p:cNvPr>
            <p:cNvSpPr/>
            <p:nvPr/>
          </p:nvSpPr>
          <p:spPr>
            <a:xfrm>
              <a:off x="8996099" y="1502952"/>
              <a:ext cx="3097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Per l’</a:t>
              </a:r>
              <a:r>
                <a:rPr lang="it-IT" sz="2400" dirty="0" err="1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aereospazio</a:t>
              </a:r>
              <a:endParaRPr lang="it-IT" sz="20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3CAE9CF8-E532-4C67-8DD3-1AC1DD94266F}"/>
                </a:ext>
              </a:extLst>
            </p:cNvPr>
            <p:cNvSpPr/>
            <p:nvPr/>
          </p:nvSpPr>
          <p:spPr>
            <a:xfrm>
              <a:off x="9107695" y="2309018"/>
              <a:ext cx="3097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Per il farmaceutico</a:t>
              </a:r>
              <a:endParaRPr lang="it-IT" sz="20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11EB0BAF-66AF-4BEF-AAEF-7E2E6908767E}"/>
                </a:ext>
              </a:extLst>
            </p:cNvPr>
            <p:cNvSpPr/>
            <p:nvPr/>
          </p:nvSpPr>
          <p:spPr>
            <a:xfrm>
              <a:off x="9389628" y="3166450"/>
              <a:ext cx="2815166" cy="689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t-IT" sz="2400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Per l’elettronica, </a:t>
              </a:r>
            </a:p>
            <a:p>
              <a:pPr>
                <a:lnSpc>
                  <a:spcPts val="2300"/>
                </a:lnSpc>
              </a:pPr>
              <a:r>
                <a:rPr lang="it-IT" sz="2400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l’ottica ed i computer</a:t>
              </a:r>
              <a:endParaRPr lang="it-IT" sz="20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5" name="Parentesi graffa aperta 14">
              <a:extLst>
                <a:ext uri="{FF2B5EF4-FFF2-40B4-BE49-F238E27FC236}">
                  <a16:creationId xmlns:a16="http://schemas.microsoft.com/office/drawing/2014/main" id="{19716517-4C47-4B2D-A5EB-0FDB790FBC0A}"/>
                </a:ext>
              </a:extLst>
            </p:cNvPr>
            <p:cNvSpPr/>
            <p:nvPr/>
          </p:nvSpPr>
          <p:spPr>
            <a:xfrm>
              <a:off x="8150078" y="1432808"/>
              <a:ext cx="679621" cy="2379422"/>
            </a:xfrm>
            <a:prstGeom prst="leftBrace">
              <a:avLst>
                <a:gd name="adj1" fmla="val 81060"/>
                <a:gd name="adj2" fmla="val 50056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Immagine 16" descr="Immagine che contiene oggetto&#10;&#10;Descrizione generata con affidabilità elevata">
              <a:extLst>
                <a:ext uri="{FF2B5EF4-FFF2-40B4-BE49-F238E27FC236}">
                  <a16:creationId xmlns:a16="http://schemas.microsoft.com/office/drawing/2014/main" id="{C7A1AB2F-8F96-4A9A-A03D-2C34D947B6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44509" y="1436561"/>
              <a:ext cx="595102" cy="555846"/>
            </a:xfrm>
            <a:prstGeom prst="rect">
              <a:avLst/>
            </a:prstGeom>
          </p:spPr>
        </p:pic>
        <p:pic>
          <p:nvPicPr>
            <p:cNvPr id="18" name="Immagine 17" descr="Immagine che contiene oggetto&#10;&#10;Descrizione generata con affidabilità elevata">
              <a:extLst>
                <a:ext uri="{FF2B5EF4-FFF2-40B4-BE49-F238E27FC236}">
                  <a16:creationId xmlns:a16="http://schemas.microsoft.com/office/drawing/2014/main" id="{87C320A5-26C3-41F8-8FAA-2BB8860F8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5924" y="2267568"/>
              <a:ext cx="494270" cy="461665"/>
            </a:xfrm>
            <a:prstGeom prst="rect">
              <a:avLst/>
            </a:prstGeom>
          </p:spPr>
        </p:pic>
        <p:pic>
          <p:nvPicPr>
            <p:cNvPr id="19" name="Immagine 18" descr="Immagine che contiene oggetto&#10;&#10;Descrizione generata con affidabilità elevata">
              <a:extLst>
                <a:ext uri="{FF2B5EF4-FFF2-40B4-BE49-F238E27FC236}">
                  <a16:creationId xmlns:a16="http://schemas.microsoft.com/office/drawing/2014/main" id="{A7AE41AE-6211-4134-B1A8-936C3AF88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5924" y="3230007"/>
              <a:ext cx="451169" cy="421407"/>
            </a:xfrm>
            <a:prstGeom prst="rect">
              <a:avLst/>
            </a:prstGeom>
          </p:spPr>
        </p:pic>
      </p:grpSp>
      <p:sp>
        <p:nvSpPr>
          <p:cNvPr id="20" name="Rettangolo 19">
            <a:extLst>
              <a:ext uri="{FF2B5EF4-FFF2-40B4-BE49-F238E27FC236}">
                <a16:creationId xmlns:a16="http://schemas.microsoft.com/office/drawing/2014/main" id="{B94B2FD9-B851-4A39-AC8E-0A5563B4D3A7}"/>
              </a:ext>
            </a:extLst>
          </p:cNvPr>
          <p:cNvSpPr/>
          <p:nvPr/>
        </p:nvSpPr>
        <p:spPr>
          <a:xfrm>
            <a:off x="135926" y="958662"/>
            <a:ext cx="53504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 le persone che lavorano nell’industria</a:t>
            </a:r>
          </a:p>
          <a:p>
            <a:pPr algn="ctr"/>
            <a:r>
              <a:rPr lang="it-IT" sz="24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 persone su 100…</a:t>
            </a:r>
          </a:p>
          <a:p>
            <a:pPr algn="ctr"/>
            <a:endParaRPr lang="it-IT" sz="2000" dirty="0">
              <a:ln w="0"/>
              <a:solidFill>
                <a:srgbClr val="854A2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3" name="Immagine 22" descr="Immagine che contiene oggetto&#10;&#10;Descrizione generata con affidabilità elevata">
            <a:extLst>
              <a:ext uri="{FF2B5EF4-FFF2-40B4-BE49-F238E27FC236}">
                <a16:creationId xmlns:a16="http://schemas.microsoft.com/office/drawing/2014/main" id="{52D268F5-F4AF-4DA2-B480-49DF29E6D1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197" y="1853746"/>
            <a:ext cx="3641174" cy="2379421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CFAF7E35-97CB-4417-85E8-CF75537AC3E1}"/>
              </a:ext>
            </a:extLst>
          </p:cNvPr>
          <p:cNvSpPr/>
          <p:nvPr/>
        </p:nvSpPr>
        <p:spPr>
          <a:xfrm>
            <a:off x="-23918" y="4515362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 gareggiassero tutte le province italiane, confrontandosi su quante persone lavorano nei settori High Tech, la provincia di Varese sarebbe quasi da podio:</a:t>
            </a:r>
            <a:endParaRPr lang="it-IT" sz="2000" dirty="0">
              <a:ln w="0"/>
              <a:solidFill>
                <a:srgbClr val="854A2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276F2376-E7B9-42B5-9445-9CE756A78FC9}"/>
              </a:ext>
            </a:extLst>
          </p:cNvPr>
          <p:cNvGrpSpPr/>
          <p:nvPr/>
        </p:nvGrpSpPr>
        <p:grpSpPr>
          <a:xfrm>
            <a:off x="4443371" y="5561180"/>
            <a:ext cx="2858365" cy="1107431"/>
            <a:chOff x="4393945" y="4267920"/>
            <a:chExt cx="2858365" cy="1107431"/>
          </a:xfrm>
        </p:grpSpPr>
        <p:sp>
          <p:nvSpPr>
            <p:cNvPr id="30" name="Disco magnetico 29">
              <a:extLst>
                <a:ext uri="{FF2B5EF4-FFF2-40B4-BE49-F238E27FC236}">
                  <a16:creationId xmlns:a16="http://schemas.microsoft.com/office/drawing/2014/main" id="{9A84F81C-6939-4361-9FBB-3F934DBC0360}"/>
                </a:ext>
              </a:extLst>
            </p:cNvPr>
            <p:cNvSpPr/>
            <p:nvPr/>
          </p:nvSpPr>
          <p:spPr>
            <a:xfrm>
              <a:off x="4513312" y="4267920"/>
              <a:ext cx="2619632" cy="1107431"/>
            </a:xfrm>
            <a:prstGeom prst="flowChartMagneticDisk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62B381EE-977D-40EB-80FE-1FB4375FDF1A}"/>
                </a:ext>
              </a:extLst>
            </p:cNvPr>
            <p:cNvSpPr/>
            <p:nvPr/>
          </p:nvSpPr>
          <p:spPr>
            <a:xfrm>
              <a:off x="4393945" y="4647329"/>
              <a:ext cx="2858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b="1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4° posto!</a:t>
              </a:r>
              <a:endParaRPr lang="it-IT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AFFA3F8B-C6C1-496A-B3A4-3E8E870CEF31}"/>
              </a:ext>
            </a:extLst>
          </p:cNvPr>
          <p:cNvGrpSpPr/>
          <p:nvPr/>
        </p:nvGrpSpPr>
        <p:grpSpPr>
          <a:xfrm>
            <a:off x="76200" y="96603"/>
            <a:ext cx="12115800" cy="779482"/>
            <a:chOff x="76200" y="96603"/>
            <a:chExt cx="12115800" cy="779482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5C51A186-FAC4-48FE-8149-20BDAA1975A8}"/>
                </a:ext>
              </a:extLst>
            </p:cNvPr>
            <p:cNvSpPr txBox="1"/>
            <p:nvPr/>
          </p:nvSpPr>
          <p:spPr>
            <a:xfrm>
              <a:off x="952500" y="147176"/>
              <a:ext cx="11239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L’INNOVAZIONE E’ DI CASA NELLA NOSTRA PROVINCIA…</a:t>
              </a:r>
            </a:p>
          </p:txBody>
        </p:sp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C9AEC16C-F18B-435C-A309-10779C48F1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00" y="96603"/>
              <a:ext cx="828015" cy="77948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160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o 27">
            <a:extLst>
              <a:ext uri="{FF2B5EF4-FFF2-40B4-BE49-F238E27FC236}">
                <a16:creationId xmlns:a16="http://schemas.microsoft.com/office/drawing/2014/main" id="{76D62486-0226-442A-B75D-F407F4078194}"/>
              </a:ext>
            </a:extLst>
          </p:cNvPr>
          <p:cNvGrpSpPr/>
          <p:nvPr/>
        </p:nvGrpSpPr>
        <p:grpSpPr>
          <a:xfrm>
            <a:off x="5394620" y="962279"/>
            <a:ext cx="6773461" cy="3407904"/>
            <a:chOff x="5394620" y="1107458"/>
            <a:chExt cx="6773461" cy="3407904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3E124DE-CB29-4754-9C50-49868FC79B38}"/>
                </a:ext>
              </a:extLst>
            </p:cNvPr>
            <p:cNvSpPr/>
            <p:nvPr/>
          </p:nvSpPr>
          <p:spPr>
            <a:xfrm>
              <a:off x="5843481" y="1107458"/>
              <a:ext cx="6324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Si può innovare oltre che creando «cose nuove», anche ad esempio:</a:t>
              </a:r>
            </a:p>
          </p:txBody>
        </p:sp>
        <p:sp>
          <p:nvSpPr>
            <p:cNvPr id="10" name="Parentesi graffa aperta 9">
              <a:extLst>
                <a:ext uri="{FF2B5EF4-FFF2-40B4-BE49-F238E27FC236}">
                  <a16:creationId xmlns:a16="http://schemas.microsoft.com/office/drawing/2014/main" id="{ACBBE6CA-3661-4A5A-ABE1-20A94A23710A}"/>
                </a:ext>
              </a:extLst>
            </p:cNvPr>
            <p:cNvSpPr/>
            <p:nvPr/>
          </p:nvSpPr>
          <p:spPr>
            <a:xfrm>
              <a:off x="5394620" y="1160997"/>
              <a:ext cx="448861" cy="3354365"/>
            </a:xfrm>
            <a:prstGeom prst="leftBrace">
              <a:avLst>
                <a:gd name="adj1" fmla="val 81060"/>
                <a:gd name="adj2" fmla="val 50056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4A5A0DC4-BA09-4E6C-BF1E-FD49B6197053}"/>
              </a:ext>
            </a:extLst>
          </p:cNvPr>
          <p:cNvGrpSpPr/>
          <p:nvPr/>
        </p:nvGrpSpPr>
        <p:grpSpPr>
          <a:xfrm>
            <a:off x="5830107" y="2265709"/>
            <a:ext cx="5533750" cy="755980"/>
            <a:chOff x="5830107" y="2471848"/>
            <a:chExt cx="5533750" cy="755980"/>
          </a:xfrm>
        </p:grpSpPr>
        <p:pic>
          <p:nvPicPr>
            <p:cNvPr id="12" name="Immagine 11" descr="Immagine che contiene oggetto&#10;&#10;Descrizione generata con affidabilità elevata">
              <a:extLst>
                <a:ext uri="{FF2B5EF4-FFF2-40B4-BE49-F238E27FC236}">
                  <a16:creationId xmlns:a16="http://schemas.microsoft.com/office/drawing/2014/main" id="{BA70093C-5A7E-4989-8EB6-644AD7910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0107" y="2702133"/>
              <a:ext cx="540215" cy="525695"/>
            </a:xfrm>
            <a:prstGeom prst="rect">
              <a:avLst/>
            </a:prstGeom>
          </p:spPr>
        </p:pic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23E28E28-CB96-4A6F-B52A-26CB5C43EF39}"/>
                </a:ext>
              </a:extLst>
            </p:cNvPr>
            <p:cNvSpPr/>
            <p:nvPr/>
          </p:nvSpPr>
          <p:spPr>
            <a:xfrm>
              <a:off x="6383695" y="2471848"/>
              <a:ext cx="4980162" cy="727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it-IT" sz="2400" b="1" u="sng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semplificando</a:t>
              </a:r>
              <a:r>
                <a:rPr lang="it-IT" sz="2400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il lavoro,</a:t>
              </a: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FA7247A1-9A9A-44CF-BCB9-A728A7495752}"/>
              </a:ext>
            </a:extLst>
          </p:cNvPr>
          <p:cNvGrpSpPr/>
          <p:nvPr/>
        </p:nvGrpSpPr>
        <p:grpSpPr>
          <a:xfrm>
            <a:off x="5904441" y="1600328"/>
            <a:ext cx="6124582" cy="833446"/>
            <a:chOff x="5904441" y="1806467"/>
            <a:chExt cx="6124582" cy="833446"/>
          </a:xfrm>
        </p:grpSpPr>
        <p:pic>
          <p:nvPicPr>
            <p:cNvPr id="14" name="Immagine 13" descr="Immagine che contiene oggetto&#10;&#10;Descrizione generata con affidabilità elevata">
              <a:extLst>
                <a:ext uri="{FF2B5EF4-FFF2-40B4-BE49-F238E27FC236}">
                  <a16:creationId xmlns:a16="http://schemas.microsoft.com/office/drawing/2014/main" id="{DD76793E-E6C8-49B0-AAE1-16D4AC2B2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4441" y="2059450"/>
              <a:ext cx="505040" cy="580463"/>
            </a:xfrm>
            <a:prstGeom prst="rect">
              <a:avLst/>
            </a:prstGeom>
          </p:spPr>
        </p:pic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F230BFD6-4752-4AE5-8CA6-CADB25D5816F}"/>
                </a:ext>
              </a:extLst>
            </p:cNvPr>
            <p:cNvSpPr/>
            <p:nvPr/>
          </p:nvSpPr>
          <p:spPr>
            <a:xfrm>
              <a:off x="6383695" y="1806467"/>
              <a:ext cx="5645328" cy="727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it-IT" sz="2400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cambiando del tutto il </a:t>
              </a:r>
              <a:r>
                <a:rPr lang="it-IT" sz="2400" b="1" u="sng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modo</a:t>
              </a:r>
              <a:r>
                <a:rPr lang="it-IT" sz="2400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di fare le cose,</a:t>
              </a: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057659CB-90C5-477E-86A7-D33C62E79029}"/>
              </a:ext>
            </a:extLst>
          </p:cNvPr>
          <p:cNvGrpSpPr/>
          <p:nvPr/>
        </p:nvGrpSpPr>
        <p:grpSpPr>
          <a:xfrm>
            <a:off x="5944573" y="2933910"/>
            <a:ext cx="6532174" cy="727571"/>
            <a:chOff x="5944573" y="3140049"/>
            <a:chExt cx="6532174" cy="727571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C42B4CD2-F6D3-4DDF-907E-CAD92BD69E46}"/>
                </a:ext>
              </a:extLst>
            </p:cNvPr>
            <p:cNvSpPr/>
            <p:nvPr/>
          </p:nvSpPr>
          <p:spPr>
            <a:xfrm>
              <a:off x="6370322" y="3140049"/>
              <a:ext cx="6106425" cy="727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it-IT" sz="2400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facendo le cose in </a:t>
              </a:r>
              <a:r>
                <a:rPr lang="it-IT" sz="2400" b="1" u="sng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minor tempo, </a:t>
              </a:r>
              <a:endParaRPr lang="it-IT" sz="24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21" name="Immagine 20" descr="Immagine che contiene oggetto&#10;&#10;Descrizione generata con affidabilità elevata">
              <a:extLst>
                <a:ext uri="{FF2B5EF4-FFF2-40B4-BE49-F238E27FC236}">
                  <a16:creationId xmlns:a16="http://schemas.microsoft.com/office/drawing/2014/main" id="{94A34A71-E199-45B5-8829-5F8CD13CA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44573" y="3406519"/>
              <a:ext cx="425749" cy="424340"/>
            </a:xfrm>
            <a:prstGeom prst="rect">
              <a:avLst/>
            </a:prstGeom>
          </p:spPr>
        </p:pic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266A69E5-C29F-4322-A672-3464B7826B98}"/>
              </a:ext>
            </a:extLst>
          </p:cNvPr>
          <p:cNvGrpSpPr/>
          <p:nvPr/>
        </p:nvGrpSpPr>
        <p:grpSpPr>
          <a:xfrm>
            <a:off x="5880137" y="3599859"/>
            <a:ext cx="6079023" cy="735755"/>
            <a:chOff x="5880137" y="3805998"/>
            <a:chExt cx="6079023" cy="735755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73D458BD-83AF-451A-BEA4-A61E9BE08632}"/>
                </a:ext>
              </a:extLst>
            </p:cNvPr>
            <p:cNvSpPr/>
            <p:nvPr/>
          </p:nvSpPr>
          <p:spPr>
            <a:xfrm>
              <a:off x="6370322" y="3805998"/>
              <a:ext cx="5588838" cy="727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it-IT" sz="2400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producendo </a:t>
              </a:r>
              <a:r>
                <a:rPr lang="it-IT" sz="2400" b="1" u="sng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meno rifiuti e/o riutilizzandoli</a:t>
              </a:r>
            </a:p>
          </p:txBody>
        </p:sp>
        <p:pic>
          <p:nvPicPr>
            <p:cNvPr id="22" name="Immagine 21" descr="Immagine che contiene oggetto&#10;&#10;Descrizione generata con affidabilità elevata">
              <a:extLst>
                <a:ext uri="{FF2B5EF4-FFF2-40B4-BE49-F238E27FC236}">
                  <a16:creationId xmlns:a16="http://schemas.microsoft.com/office/drawing/2014/main" id="{B601804C-73ED-4CA3-8214-DD80635483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587"/>
            <a:stretch/>
          </p:blipFill>
          <p:spPr>
            <a:xfrm>
              <a:off x="5880137" y="3920930"/>
              <a:ext cx="503558" cy="620823"/>
            </a:xfrm>
            <a:prstGeom prst="rect">
              <a:avLst/>
            </a:prstGeom>
          </p:spPr>
        </p:pic>
      </p:grpSp>
      <p:sp>
        <p:nvSpPr>
          <p:cNvPr id="30" name="Rettangolo 29">
            <a:extLst>
              <a:ext uri="{FF2B5EF4-FFF2-40B4-BE49-F238E27FC236}">
                <a16:creationId xmlns:a16="http://schemas.microsoft.com/office/drawing/2014/main" id="{491BC873-E7FD-4D2F-98BA-85B449109364}"/>
              </a:ext>
            </a:extLst>
          </p:cNvPr>
          <p:cNvSpPr/>
          <p:nvPr/>
        </p:nvSpPr>
        <p:spPr>
          <a:xfrm>
            <a:off x="712501" y="4333209"/>
            <a:ext cx="3795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 quali settori innovano?</a:t>
            </a:r>
          </a:p>
          <a:p>
            <a:pPr algn="ctr"/>
            <a:endParaRPr lang="it-IT" sz="2400" dirty="0">
              <a:ln w="0"/>
              <a:solidFill>
                <a:srgbClr val="854A2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B496234B-4FE5-482D-968E-6F338870D11D}"/>
              </a:ext>
            </a:extLst>
          </p:cNvPr>
          <p:cNvGrpSpPr/>
          <p:nvPr/>
        </p:nvGrpSpPr>
        <p:grpSpPr>
          <a:xfrm>
            <a:off x="616812" y="4794858"/>
            <a:ext cx="3795732" cy="2008034"/>
            <a:chOff x="616812" y="4844586"/>
            <a:chExt cx="3795732" cy="2008034"/>
          </a:xfrm>
        </p:grpSpPr>
        <p:graphicFrame>
          <p:nvGraphicFramePr>
            <p:cNvPr id="32" name="Diagramma 31">
              <a:extLst>
                <a:ext uri="{FF2B5EF4-FFF2-40B4-BE49-F238E27FC236}">
                  <a16:creationId xmlns:a16="http://schemas.microsoft.com/office/drawing/2014/main" id="{27991F7D-170D-49F5-8528-52A3156133E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59901153"/>
                </p:ext>
              </p:extLst>
            </p:nvPr>
          </p:nvGraphicFramePr>
          <p:xfrm>
            <a:off x="1073633" y="4844586"/>
            <a:ext cx="2882090" cy="20080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0B79D0C8-7DFC-423D-8838-8E484A504999}"/>
                </a:ext>
              </a:extLst>
            </p:cNvPr>
            <p:cNvSpPr/>
            <p:nvPr/>
          </p:nvSpPr>
          <p:spPr>
            <a:xfrm>
              <a:off x="616812" y="5661183"/>
              <a:ext cx="3795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TUTTI</a:t>
              </a:r>
              <a:endParaRPr lang="it-IT" sz="1600" b="1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it-IT" sz="16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2AAF0019-0FA5-4D16-BF89-863883B5B189}"/>
              </a:ext>
            </a:extLst>
          </p:cNvPr>
          <p:cNvGrpSpPr/>
          <p:nvPr/>
        </p:nvGrpSpPr>
        <p:grpSpPr>
          <a:xfrm>
            <a:off x="440244" y="1793276"/>
            <a:ext cx="5072698" cy="1304657"/>
            <a:chOff x="440244" y="1648895"/>
            <a:chExt cx="5072698" cy="1304657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E6EFE6C5-6564-4773-A98B-2185E2EE05F4}"/>
                </a:ext>
              </a:extLst>
            </p:cNvPr>
            <p:cNvSpPr/>
            <p:nvPr/>
          </p:nvSpPr>
          <p:spPr>
            <a:xfrm>
              <a:off x="1567040" y="1930772"/>
              <a:ext cx="3945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ln w="0"/>
                  <a:solidFill>
                    <a:srgbClr val="854A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Tante richieste di brevetti e non solo, perché…</a:t>
              </a:r>
              <a:endParaRPr lang="it-IT" sz="2000" dirty="0">
                <a:ln w="0"/>
                <a:solidFill>
                  <a:srgbClr val="854A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AB152EC7-3C50-4627-BDD6-6C122D7D5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244" y="1648895"/>
              <a:ext cx="853514" cy="1304657"/>
            </a:xfrm>
            <a:prstGeom prst="rect">
              <a:avLst/>
            </a:prstGeom>
          </p:spPr>
        </p:pic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624A6AEE-3CA1-4BE9-84DE-52514845F066}"/>
              </a:ext>
            </a:extLst>
          </p:cNvPr>
          <p:cNvGrpSpPr/>
          <p:nvPr/>
        </p:nvGrpSpPr>
        <p:grpSpPr>
          <a:xfrm>
            <a:off x="4517812" y="4839912"/>
            <a:ext cx="7029260" cy="1890720"/>
            <a:chOff x="4517812" y="4647400"/>
            <a:chExt cx="7029260" cy="1890720"/>
          </a:xfrm>
        </p:grpSpPr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7E44D75C-0C47-40EF-9576-D22C92525830}"/>
                </a:ext>
              </a:extLst>
            </p:cNvPr>
            <p:cNvGrpSpPr/>
            <p:nvPr/>
          </p:nvGrpSpPr>
          <p:grpSpPr>
            <a:xfrm>
              <a:off x="4517812" y="4647400"/>
              <a:ext cx="7029260" cy="1868205"/>
              <a:chOff x="4517812" y="4769320"/>
              <a:chExt cx="7029260" cy="1868205"/>
            </a:xfrm>
          </p:grpSpPr>
          <p:sp>
            <p:nvSpPr>
              <p:cNvPr id="40" name="Rettangolo con angoli arrotondati 39">
                <a:extLst>
                  <a:ext uri="{FF2B5EF4-FFF2-40B4-BE49-F238E27FC236}">
                    <a16:creationId xmlns:a16="http://schemas.microsoft.com/office/drawing/2014/main" id="{A1529759-04E0-4E14-8606-495BCDB06678}"/>
                  </a:ext>
                </a:extLst>
              </p:cNvPr>
              <p:cNvSpPr/>
              <p:nvPr/>
            </p:nvSpPr>
            <p:spPr>
              <a:xfrm>
                <a:off x="8128933" y="4769320"/>
                <a:ext cx="3269619" cy="830997"/>
              </a:xfrm>
              <a:prstGeom prst="roundRect">
                <a:avLst/>
              </a:prstGeom>
              <a:noFill/>
              <a:ln w="38100">
                <a:solidFill>
                  <a:srgbClr val="3857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45" name="Gruppo 44">
                <a:extLst>
                  <a:ext uri="{FF2B5EF4-FFF2-40B4-BE49-F238E27FC236}">
                    <a16:creationId xmlns:a16="http://schemas.microsoft.com/office/drawing/2014/main" id="{5AA1B78E-9A50-4C99-A5BF-BADEE49D4B2E}"/>
                  </a:ext>
                </a:extLst>
              </p:cNvPr>
              <p:cNvGrpSpPr/>
              <p:nvPr/>
            </p:nvGrpSpPr>
            <p:grpSpPr>
              <a:xfrm>
                <a:off x="4517812" y="4918046"/>
                <a:ext cx="7029260" cy="1719479"/>
                <a:chOff x="4517812" y="4918046"/>
                <a:chExt cx="7029260" cy="1719479"/>
              </a:xfrm>
            </p:grpSpPr>
            <p:sp>
              <p:nvSpPr>
                <p:cNvPr id="8" name="Rettangolo 7">
                  <a:extLst>
                    <a:ext uri="{FF2B5EF4-FFF2-40B4-BE49-F238E27FC236}">
                      <a16:creationId xmlns:a16="http://schemas.microsoft.com/office/drawing/2014/main" id="{CCE2AFDC-8BC3-4F6B-87DF-7072B79952B7}"/>
                    </a:ext>
                  </a:extLst>
                </p:cNvPr>
                <p:cNvSpPr/>
                <p:nvPr/>
              </p:nvSpPr>
              <p:spPr>
                <a:xfrm>
                  <a:off x="4517812" y="5575695"/>
                  <a:ext cx="37957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400" b="1" dirty="0">
                      <a:ln w="0"/>
                      <a:solidFill>
                        <a:srgbClr val="854A2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anche grazie a…</a:t>
                  </a:r>
                  <a:endParaRPr lang="it-IT" sz="2000" b="1" dirty="0">
                    <a:ln w="0"/>
                    <a:solidFill>
                      <a:srgbClr val="854A2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42" name="Gruppo 41">
                  <a:extLst>
                    <a:ext uri="{FF2B5EF4-FFF2-40B4-BE49-F238E27FC236}">
                      <a16:creationId xmlns:a16="http://schemas.microsoft.com/office/drawing/2014/main" id="{B0F67ADC-A0E3-4934-9B2F-56A0EAAB39FB}"/>
                    </a:ext>
                  </a:extLst>
                </p:cNvPr>
                <p:cNvGrpSpPr/>
                <p:nvPr/>
              </p:nvGrpSpPr>
              <p:grpSpPr>
                <a:xfrm>
                  <a:off x="8329890" y="4918046"/>
                  <a:ext cx="3217182" cy="538384"/>
                  <a:chOff x="8606161" y="5484322"/>
                  <a:chExt cx="3217182" cy="538384"/>
                </a:xfrm>
              </p:grpSpPr>
              <p:sp>
                <p:nvSpPr>
                  <p:cNvPr id="34" name="Rettangolo 33">
                    <a:extLst>
                      <a:ext uri="{FF2B5EF4-FFF2-40B4-BE49-F238E27FC236}">
                        <a16:creationId xmlns:a16="http://schemas.microsoft.com/office/drawing/2014/main" id="{A756EA39-B6CC-4085-B422-EEC62D0454FE}"/>
                      </a:ext>
                    </a:extLst>
                  </p:cNvPr>
                  <p:cNvSpPr/>
                  <p:nvPr/>
                </p:nvSpPr>
                <p:spPr>
                  <a:xfrm>
                    <a:off x="9702684" y="5522683"/>
                    <a:ext cx="21206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sz="2400" b="1" dirty="0">
                        <a:ln w="0"/>
                        <a:solidFill>
                          <a:srgbClr val="854A2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a:t>Università</a:t>
                    </a:r>
                    <a:endParaRPr lang="it-IT" sz="2000" b="1" dirty="0">
                      <a:ln w="0"/>
                      <a:solidFill>
                        <a:srgbClr val="854A2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  <p:pic>
                <p:nvPicPr>
                  <p:cNvPr id="37" name="Immagine 36">
                    <a:extLst>
                      <a:ext uri="{FF2B5EF4-FFF2-40B4-BE49-F238E27FC236}">
                        <a16:creationId xmlns:a16="http://schemas.microsoft.com/office/drawing/2014/main" id="{A4B918D9-8C62-43A7-A5D0-8FDBD01303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302623" y="5484323"/>
                    <a:ext cx="538383" cy="538383"/>
                  </a:xfrm>
                  <a:prstGeom prst="rect">
                    <a:avLst/>
                  </a:prstGeom>
                </p:spPr>
              </p:pic>
              <p:pic>
                <p:nvPicPr>
                  <p:cNvPr id="39" name="Immagine 38">
                    <a:extLst>
                      <a:ext uri="{FF2B5EF4-FFF2-40B4-BE49-F238E27FC236}">
                        <a16:creationId xmlns:a16="http://schemas.microsoft.com/office/drawing/2014/main" id="{74138B36-AA6B-409F-A597-B018C969DC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8606161" y="5484322"/>
                    <a:ext cx="538383" cy="53838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4" name="Gruppo 43">
                  <a:extLst>
                    <a:ext uri="{FF2B5EF4-FFF2-40B4-BE49-F238E27FC236}">
                      <a16:creationId xmlns:a16="http://schemas.microsoft.com/office/drawing/2014/main" id="{DAD58EF5-C0B7-46DE-A6F4-2F1B0E96D036}"/>
                    </a:ext>
                  </a:extLst>
                </p:cNvPr>
                <p:cNvGrpSpPr/>
                <p:nvPr/>
              </p:nvGrpSpPr>
              <p:grpSpPr>
                <a:xfrm>
                  <a:off x="8128933" y="5806527"/>
                  <a:ext cx="3367206" cy="830998"/>
                  <a:chOff x="8128933" y="5806527"/>
                  <a:chExt cx="3367206" cy="830998"/>
                </a:xfrm>
              </p:grpSpPr>
              <p:sp>
                <p:nvSpPr>
                  <p:cNvPr id="27" name="Rettangolo 26">
                    <a:extLst>
                      <a:ext uri="{FF2B5EF4-FFF2-40B4-BE49-F238E27FC236}">
                        <a16:creationId xmlns:a16="http://schemas.microsoft.com/office/drawing/2014/main" id="{AEEB6082-3115-44CA-9FC1-20BBC5E5B9A8}"/>
                      </a:ext>
                    </a:extLst>
                  </p:cNvPr>
                  <p:cNvSpPr/>
                  <p:nvPr/>
                </p:nvSpPr>
                <p:spPr>
                  <a:xfrm>
                    <a:off x="8614049" y="5806527"/>
                    <a:ext cx="288209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sz="2400" b="1" dirty="0">
                        <a:ln w="0"/>
                        <a:solidFill>
                          <a:srgbClr val="854A2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a:t>Centri di ricerca e laboratori scientifici </a:t>
                    </a:r>
                    <a:endParaRPr lang="it-IT" sz="2000" b="1" dirty="0">
                      <a:ln w="0"/>
                      <a:solidFill>
                        <a:srgbClr val="854A2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3" name="Rettangolo con angoli arrotondati 42">
                    <a:extLst>
                      <a:ext uri="{FF2B5EF4-FFF2-40B4-BE49-F238E27FC236}">
                        <a16:creationId xmlns:a16="http://schemas.microsoft.com/office/drawing/2014/main" id="{694E399C-A2F1-4DA3-A3C8-58AE39EA416C}"/>
                      </a:ext>
                    </a:extLst>
                  </p:cNvPr>
                  <p:cNvSpPr/>
                  <p:nvPr/>
                </p:nvSpPr>
                <p:spPr>
                  <a:xfrm>
                    <a:off x="8128933" y="5806528"/>
                    <a:ext cx="3283143" cy="830997"/>
                  </a:xfrm>
                  <a:prstGeom prst="roundRect">
                    <a:avLst/>
                  </a:prstGeom>
                  <a:noFill/>
                  <a:ln w="38100">
                    <a:solidFill>
                      <a:srgbClr val="3857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</p:grpSp>
        </p:grp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4E550FE5-E7EA-4A08-9884-1A7204B49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1052" y="5684606"/>
              <a:ext cx="682811" cy="853514"/>
            </a:xfrm>
            <a:prstGeom prst="rect">
              <a:avLst/>
            </a:prstGeom>
          </p:spPr>
        </p:pic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113575EA-342D-4064-90B9-E0BA4D9C7461}"/>
              </a:ext>
            </a:extLst>
          </p:cNvPr>
          <p:cNvGrpSpPr/>
          <p:nvPr/>
        </p:nvGrpSpPr>
        <p:grpSpPr>
          <a:xfrm>
            <a:off x="76200" y="96603"/>
            <a:ext cx="12115800" cy="779482"/>
            <a:chOff x="76200" y="96603"/>
            <a:chExt cx="12115800" cy="779482"/>
          </a:xfrm>
        </p:grpSpPr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8B2E26D4-4E66-4CFD-972C-50BF9A8B73D6}"/>
                </a:ext>
              </a:extLst>
            </p:cNvPr>
            <p:cNvSpPr txBox="1"/>
            <p:nvPr/>
          </p:nvSpPr>
          <p:spPr>
            <a:xfrm>
              <a:off x="952500" y="147176"/>
              <a:ext cx="11239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IL RISULTATO?</a:t>
              </a:r>
            </a:p>
          </p:txBody>
        </p:sp>
        <p:pic>
          <p:nvPicPr>
            <p:cNvPr id="50" name="Immagine 49">
              <a:extLst>
                <a:ext uri="{FF2B5EF4-FFF2-40B4-BE49-F238E27FC236}">
                  <a16:creationId xmlns:a16="http://schemas.microsoft.com/office/drawing/2014/main" id="{58C38447-DC1D-4F34-AD6A-B807FFD04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00" y="96603"/>
              <a:ext cx="828015" cy="77948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880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2778AD1-EF98-4B7B-9641-55AEF57DBA0F}"/>
              </a:ext>
            </a:extLst>
          </p:cNvPr>
          <p:cNvSpPr/>
          <p:nvPr/>
        </p:nvSpPr>
        <p:spPr>
          <a:xfrm>
            <a:off x="6336259" y="5360851"/>
            <a:ext cx="5204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ln w="0"/>
                <a:solidFill>
                  <a:srgbClr val="385723"/>
                </a:solidFill>
              </a:rPr>
              <a:t>IL TUO RIFIUTO</a:t>
            </a:r>
          </a:p>
          <a:p>
            <a:pPr algn="ctr"/>
            <a:r>
              <a:rPr lang="it-IT" sz="3200" b="1" dirty="0">
                <a:ln w="0"/>
                <a:solidFill>
                  <a:srgbClr val="385723"/>
                </a:solidFill>
              </a:rPr>
              <a:t>È LA MIA MATERIA PRIMA! 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B7725F8-063D-4AA6-97AC-CA8C94A6B741}"/>
              </a:ext>
            </a:extLst>
          </p:cNvPr>
          <p:cNvSpPr/>
          <p:nvPr/>
        </p:nvSpPr>
        <p:spPr>
          <a:xfrm>
            <a:off x="12699" y="6594847"/>
            <a:ext cx="20663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b="1" dirty="0">
                <a:ln w="0"/>
                <a:solidFill>
                  <a:srgbClr val="44546A"/>
                </a:solidFill>
              </a:rPr>
              <a:t>Fonte: Parlamento europeo 2015</a:t>
            </a:r>
            <a:endParaRPr lang="it-IT" sz="1050" b="1" dirty="0">
              <a:ln w="0"/>
              <a:solidFill>
                <a:srgbClr val="854A21"/>
              </a:solidFill>
            </a:endParaRP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A2D55303-70F1-4A5A-BC40-C0F5E834EB19}"/>
              </a:ext>
            </a:extLst>
          </p:cNvPr>
          <p:cNvGrpSpPr/>
          <p:nvPr/>
        </p:nvGrpSpPr>
        <p:grpSpPr>
          <a:xfrm>
            <a:off x="0" y="9237"/>
            <a:ext cx="12192000" cy="1077217"/>
            <a:chOff x="0" y="9237"/>
            <a:chExt cx="12192000" cy="1077217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35B3D304-CF27-4A86-A710-7F2DBBE4A72E}"/>
                </a:ext>
              </a:extLst>
            </p:cNvPr>
            <p:cNvSpPr txBox="1"/>
            <p:nvPr/>
          </p:nvSpPr>
          <p:spPr>
            <a:xfrm>
              <a:off x="0" y="147176"/>
              <a:ext cx="1219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 COS’È L’ECONOMIA CIRCOLARE?</a:t>
              </a:r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9AD5106-0562-4D95-A2C6-727485F68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822" y="9237"/>
              <a:ext cx="821378" cy="1077217"/>
            </a:xfrm>
            <a:prstGeom prst="rect">
              <a:avLst/>
            </a:prstGeom>
          </p:spPr>
        </p:pic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D6E7DB4D-D045-4119-9499-3D5F71D55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353" y="1086454"/>
            <a:ext cx="6219825" cy="3981450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AD6B5E8A-A5B6-40D5-82B1-C1315613CD31}"/>
              </a:ext>
            </a:extLst>
          </p:cNvPr>
          <p:cNvGrpSpPr/>
          <p:nvPr/>
        </p:nvGrpSpPr>
        <p:grpSpPr>
          <a:xfrm>
            <a:off x="130375" y="2407026"/>
            <a:ext cx="5459506" cy="1229943"/>
            <a:chOff x="143822" y="2998694"/>
            <a:chExt cx="5459506" cy="1229943"/>
          </a:xfrm>
          <a:solidFill>
            <a:schemeClr val="bg1"/>
          </a:solidFill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95BB5D3A-2D7A-4E92-8EF3-A9BAD04AC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822" y="2998694"/>
              <a:ext cx="5459506" cy="860611"/>
            </a:xfrm>
            <a:prstGeom prst="rect">
              <a:avLst/>
            </a:prstGeom>
            <a:grpFill/>
          </p:spPr>
        </p:pic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1FE176ED-2B22-405D-ACD6-A4DD7693B778}"/>
                </a:ext>
              </a:extLst>
            </p:cNvPr>
            <p:cNvSpPr/>
            <p:nvPr/>
          </p:nvSpPr>
          <p:spPr>
            <a:xfrm>
              <a:off x="143822" y="3859305"/>
              <a:ext cx="545950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ln w="0"/>
                  <a:solidFill>
                    <a:srgbClr val="92908C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ECONOMIA LINEARE</a:t>
              </a:r>
              <a:endParaRPr lang="it-IT" sz="1600" dirty="0">
                <a:ln w="0"/>
                <a:solidFill>
                  <a:srgbClr val="9290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CE1DB27-2CC9-4305-BEE6-D94A9005868B}"/>
              </a:ext>
            </a:extLst>
          </p:cNvPr>
          <p:cNvCxnSpPr>
            <a:cxnSpLocks/>
          </p:cNvCxnSpPr>
          <p:nvPr/>
        </p:nvCxnSpPr>
        <p:spPr>
          <a:xfrm>
            <a:off x="1398494" y="2030505"/>
            <a:ext cx="3079377" cy="220531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328B55B1-62CE-4A60-B985-EBB55FFD0D94}"/>
              </a:ext>
            </a:extLst>
          </p:cNvPr>
          <p:cNvCxnSpPr>
            <a:cxnSpLocks/>
          </p:cNvCxnSpPr>
          <p:nvPr/>
        </p:nvCxnSpPr>
        <p:spPr>
          <a:xfrm flipV="1">
            <a:off x="1223682" y="1915748"/>
            <a:ext cx="3133165" cy="22259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9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062B35A-8B69-41C2-AADB-7501E019141E}"/>
              </a:ext>
            </a:extLst>
          </p:cNvPr>
          <p:cNvCxnSpPr>
            <a:cxnSpLocks/>
          </p:cNvCxnSpPr>
          <p:nvPr/>
        </p:nvCxnSpPr>
        <p:spPr>
          <a:xfrm>
            <a:off x="4623965" y="2145241"/>
            <a:ext cx="1068946" cy="0"/>
          </a:xfrm>
          <a:prstGeom prst="straightConnector1">
            <a:avLst/>
          </a:prstGeom>
          <a:ln w="203200">
            <a:solidFill>
              <a:srgbClr val="3857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C76CC7B0-4142-43EE-8A8F-3BDE7F11DCCC}"/>
              </a:ext>
            </a:extLst>
          </p:cNvPr>
          <p:cNvCxnSpPr>
            <a:cxnSpLocks/>
          </p:cNvCxnSpPr>
          <p:nvPr/>
        </p:nvCxnSpPr>
        <p:spPr>
          <a:xfrm>
            <a:off x="4623965" y="3866091"/>
            <a:ext cx="1068946" cy="0"/>
          </a:xfrm>
          <a:prstGeom prst="straightConnector1">
            <a:avLst/>
          </a:prstGeom>
          <a:ln w="203200">
            <a:solidFill>
              <a:srgbClr val="3857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91FDFC8C-8F55-40C8-B89D-46F165EFEBA3}"/>
              </a:ext>
            </a:extLst>
          </p:cNvPr>
          <p:cNvCxnSpPr>
            <a:cxnSpLocks/>
          </p:cNvCxnSpPr>
          <p:nvPr/>
        </p:nvCxnSpPr>
        <p:spPr>
          <a:xfrm>
            <a:off x="4623965" y="5586941"/>
            <a:ext cx="1068946" cy="0"/>
          </a:xfrm>
          <a:prstGeom prst="straightConnector1">
            <a:avLst/>
          </a:prstGeom>
          <a:ln w="203200">
            <a:solidFill>
              <a:srgbClr val="3857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9AE2BC09-C39B-4F3B-BFD5-5BAAA0CB34ED}"/>
              </a:ext>
            </a:extLst>
          </p:cNvPr>
          <p:cNvGrpSpPr/>
          <p:nvPr/>
        </p:nvGrpSpPr>
        <p:grpSpPr>
          <a:xfrm>
            <a:off x="0" y="9237"/>
            <a:ext cx="12192000" cy="1077217"/>
            <a:chOff x="0" y="9237"/>
            <a:chExt cx="12192000" cy="1077217"/>
          </a:xfrm>
        </p:grpSpPr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0DE799D0-5799-4540-8485-3C0B609D529C}"/>
                </a:ext>
              </a:extLst>
            </p:cNvPr>
            <p:cNvSpPr txBox="1"/>
            <p:nvPr/>
          </p:nvSpPr>
          <p:spPr>
            <a:xfrm>
              <a:off x="0" y="147176"/>
              <a:ext cx="1219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ALCUNI RISULTATI…</a:t>
              </a:r>
            </a:p>
          </p:txBody>
        </p:sp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271BC4E9-6E4C-43AA-A64D-B50BF5544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822" y="9237"/>
              <a:ext cx="821378" cy="1077217"/>
            </a:xfrm>
            <a:prstGeom prst="rect">
              <a:avLst/>
            </a:prstGeom>
          </p:spPr>
        </p:pic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252EEDCB-5A5B-4F70-A3FB-5C4F2DBF0A86}"/>
              </a:ext>
            </a:extLst>
          </p:cNvPr>
          <p:cNvGrpSpPr/>
          <p:nvPr/>
        </p:nvGrpSpPr>
        <p:grpSpPr>
          <a:xfrm>
            <a:off x="646621" y="1434688"/>
            <a:ext cx="2438400" cy="1550287"/>
            <a:chOff x="512151" y="1434688"/>
            <a:chExt cx="2438400" cy="1550287"/>
          </a:xfrm>
        </p:grpSpPr>
        <p:pic>
          <p:nvPicPr>
            <p:cNvPr id="13" name="Immagine 12" descr="Immagine che contiene recinto&#10;&#10;Descrizione generata con affidabilità elevata">
              <a:extLst>
                <a:ext uri="{FF2B5EF4-FFF2-40B4-BE49-F238E27FC236}">
                  <a16:creationId xmlns:a16="http://schemas.microsoft.com/office/drawing/2014/main" id="{21CCAC0D-F785-4720-A861-91598B0E8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151" y="1434688"/>
              <a:ext cx="2438400" cy="1440180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96B1780B-8F5F-4858-B029-7BE32F61A2F7}"/>
                </a:ext>
              </a:extLst>
            </p:cNvPr>
            <p:cNvSpPr/>
            <p:nvPr/>
          </p:nvSpPr>
          <p:spPr>
            <a:xfrm>
              <a:off x="521913" y="2615643"/>
              <a:ext cx="24159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ln w="0"/>
                  <a:solidFill>
                    <a:srgbClr val="385723"/>
                  </a:solidFill>
                  <a:highlight>
                    <a:srgbClr val="FFFFFF"/>
                  </a:highlight>
                </a:rPr>
                <a:t>DALLE RETI DA PESCA…</a:t>
              </a:r>
              <a:endParaRPr lang="it-IT" dirty="0">
                <a:highlight>
                  <a:srgbClr val="FFFFFF"/>
                </a:highlight>
              </a:endParaRP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196CE789-4004-4298-8E60-65A58A32291F}"/>
              </a:ext>
            </a:extLst>
          </p:cNvPr>
          <p:cNvGrpSpPr/>
          <p:nvPr/>
        </p:nvGrpSpPr>
        <p:grpSpPr>
          <a:xfrm>
            <a:off x="7324229" y="1434688"/>
            <a:ext cx="4086410" cy="1440180"/>
            <a:chOff x="7189759" y="1434688"/>
            <a:chExt cx="4086410" cy="1440180"/>
          </a:xfrm>
        </p:grpSpPr>
        <p:pic>
          <p:nvPicPr>
            <p:cNvPr id="15" name="Immagine 14" descr="Immagine che contiene sport, ballerino, pavimento, interni&#10;&#10;Descrizione generata con affidabilità molto elevata">
              <a:extLst>
                <a:ext uri="{FF2B5EF4-FFF2-40B4-BE49-F238E27FC236}">
                  <a16:creationId xmlns:a16="http://schemas.microsoft.com/office/drawing/2014/main" id="{4C00272A-C33E-4427-B562-B6C81E793B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89759" y="1434688"/>
              <a:ext cx="1219200" cy="1440180"/>
            </a:xfrm>
            <a:prstGeom prst="rect">
              <a:avLst/>
            </a:prstGeom>
          </p:spPr>
        </p:pic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233A75D1-2965-49C5-BC4A-5D88CFACFFAD}"/>
                </a:ext>
              </a:extLst>
            </p:cNvPr>
            <p:cNvSpPr/>
            <p:nvPr/>
          </p:nvSpPr>
          <p:spPr>
            <a:xfrm>
              <a:off x="9934134" y="1970112"/>
              <a:ext cx="13420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b="1" dirty="0">
                  <a:ln w="0"/>
                  <a:solidFill>
                    <a:srgbClr val="385723"/>
                  </a:solidFill>
                  <a:highlight>
                    <a:srgbClr val="FFFFFF"/>
                  </a:highlight>
                </a:rPr>
                <a:t>ALLE CALZE!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F2E64189-F91D-4399-BAAB-AF4231C06198}"/>
              </a:ext>
            </a:extLst>
          </p:cNvPr>
          <p:cNvGrpSpPr/>
          <p:nvPr/>
        </p:nvGrpSpPr>
        <p:grpSpPr>
          <a:xfrm>
            <a:off x="646621" y="3146000"/>
            <a:ext cx="2438400" cy="1547816"/>
            <a:chOff x="512151" y="3146000"/>
            <a:chExt cx="2438400" cy="1547816"/>
          </a:xfrm>
        </p:grpSpPr>
        <p:pic>
          <p:nvPicPr>
            <p:cNvPr id="29" name="Immagine 28" descr="Immagine che contiene strumento scrittorio, stazionario&#10;&#10;Descrizione generata con affidabilità molto elevata">
              <a:extLst>
                <a:ext uri="{FF2B5EF4-FFF2-40B4-BE49-F238E27FC236}">
                  <a16:creationId xmlns:a16="http://schemas.microsoft.com/office/drawing/2014/main" id="{867E43A7-9B18-4352-AE1F-4AF7013C4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2151" y="3146000"/>
              <a:ext cx="2438400" cy="1440180"/>
            </a:xfrm>
            <a:prstGeom prst="rect">
              <a:avLst/>
            </a:prstGeom>
          </p:spPr>
        </p:pic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8B6EA23A-6868-4F92-B16E-4487DEFB620C}"/>
                </a:ext>
              </a:extLst>
            </p:cNvPr>
            <p:cNvSpPr/>
            <p:nvPr/>
          </p:nvSpPr>
          <p:spPr>
            <a:xfrm>
              <a:off x="1070743" y="4324484"/>
              <a:ext cx="12848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ln w="0"/>
                  <a:solidFill>
                    <a:srgbClr val="385723"/>
                  </a:solidFill>
                  <a:highlight>
                    <a:srgbClr val="FFFFFF"/>
                  </a:highlight>
                </a:rPr>
                <a:t>DAI TAPPI…</a:t>
              </a:r>
              <a:endParaRPr lang="it-IT" dirty="0">
                <a:highlight>
                  <a:srgbClr val="FFFFFF"/>
                </a:highlight>
              </a:endParaRP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EA761A31-410A-4A4C-B62A-0C9768C70F0F}"/>
              </a:ext>
            </a:extLst>
          </p:cNvPr>
          <p:cNvGrpSpPr/>
          <p:nvPr/>
        </p:nvGrpSpPr>
        <p:grpSpPr>
          <a:xfrm>
            <a:off x="6915754" y="3127878"/>
            <a:ext cx="5059750" cy="1440177"/>
            <a:chOff x="6781284" y="3127878"/>
            <a:chExt cx="5059750" cy="1440177"/>
          </a:xfrm>
        </p:grpSpPr>
        <p:pic>
          <p:nvPicPr>
            <p:cNvPr id="32" name="Immagine 31" descr="Immagine che contiene parete, mattone, edificio, pavimento&#10;&#10;Descrizione generata con affidabilità molto elevata">
              <a:extLst>
                <a:ext uri="{FF2B5EF4-FFF2-40B4-BE49-F238E27FC236}">
                  <a16:creationId xmlns:a16="http://schemas.microsoft.com/office/drawing/2014/main" id="{F138BB65-67F7-4BE8-9A03-0483AFF60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81284" y="3127878"/>
              <a:ext cx="2036151" cy="1440177"/>
            </a:xfrm>
            <a:prstGeom prst="rect">
              <a:avLst/>
            </a:prstGeom>
          </p:spPr>
        </p:pic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84F2BB23-FF98-45AD-942A-4F3BD250E31F}"/>
                </a:ext>
              </a:extLst>
            </p:cNvPr>
            <p:cNvSpPr/>
            <p:nvPr/>
          </p:nvSpPr>
          <p:spPr>
            <a:xfrm>
              <a:off x="9369268" y="3478442"/>
              <a:ext cx="24717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b="1" dirty="0">
                  <a:ln w="0"/>
                  <a:solidFill>
                    <a:srgbClr val="385723"/>
                  </a:solidFill>
                  <a:highlight>
                    <a:srgbClr val="FFFFFF"/>
                  </a:highlight>
                </a:rPr>
                <a:t>AI MATERIALI ISOLANTI </a:t>
              </a:r>
            </a:p>
            <a:p>
              <a:pPr algn="ctr"/>
              <a:r>
                <a:rPr lang="it-IT" b="1" dirty="0">
                  <a:ln w="0"/>
                  <a:solidFill>
                    <a:srgbClr val="385723"/>
                  </a:solidFill>
                  <a:highlight>
                    <a:srgbClr val="FFFFFF"/>
                  </a:highlight>
                </a:rPr>
                <a:t>PER LE COSTRUZIONI!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4D5A6D1C-47FB-41B8-9A47-8F6A5BC8B827}"/>
              </a:ext>
            </a:extLst>
          </p:cNvPr>
          <p:cNvGrpSpPr/>
          <p:nvPr/>
        </p:nvGrpSpPr>
        <p:grpSpPr>
          <a:xfrm>
            <a:off x="595601" y="4821065"/>
            <a:ext cx="2540439" cy="1625873"/>
            <a:chOff x="461131" y="4821065"/>
            <a:chExt cx="2540439" cy="1625873"/>
          </a:xfrm>
        </p:grpSpPr>
        <p:pic>
          <p:nvPicPr>
            <p:cNvPr id="22" name="Immagine 21" descr="Immagine che contiene tavolo, tazza, interni, sedendo&#10;&#10;Descrizione generata con affidabilità molto elevata">
              <a:extLst>
                <a:ext uri="{FF2B5EF4-FFF2-40B4-BE49-F238E27FC236}">
                  <a16:creationId xmlns:a16="http://schemas.microsoft.com/office/drawing/2014/main" id="{3DD352A0-823B-43C8-AA74-72C7CE3CE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151" y="4821065"/>
              <a:ext cx="2438400" cy="1531749"/>
            </a:xfrm>
            <a:prstGeom prst="rect">
              <a:avLst/>
            </a:prstGeom>
          </p:spPr>
        </p:pic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54093C6E-23BB-4B24-97B1-1DE73CAD8B13}"/>
                </a:ext>
              </a:extLst>
            </p:cNvPr>
            <p:cNvSpPr/>
            <p:nvPr/>
          </p:nvSpPr>
          <p:spPr>
            <a:xfrm>
              <a:off x="461131" y="5800607"/>
              <a:ext cx="25404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b="1" dirty="0">
                  <a:ln w="0"/>
                  <a:solidFill>
                    <a:srgbClr val="385723"/>
                  </a:solidFill>
                  <a:highlight>
                    <a:srgbClr val="FFFFFF"/>
                  </a:highlight>
                </a:rPr>
                <a:t>DAGLI SCARTI DELLA </a:t>
              </a:r>
            </a:p>
            <a:p>
              <a:pPr algn="ctr"/>
              <a:r>
                <a:rPr lang="it-IT" b="1" dirty="0">
                  <a:ln w="0"/>
                  <a:solidFill>
                    <a:srgbClr val="385723"/>
                  </a:solidFill>
                  <a:highlight>
                    <a:srgbClr val="FFFFFF"/>
                  </a:highlight>
                </a:rPr>
                <a:t>PRODUZIONE DI CAFFÈ…</a:t>
              </a:r>
              <a:endParaRPr lang="it-IT" dirty="0">
                <a:highlight>
                  <a:srgbClr val="FFFFFF"/>
                </a:highlight>
              </a:endParaRP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1F3BDEEC-FBCE-4C7F-B772-2CA5BA6FBDEC}"/>
              </a:ext>
            </a:extLst>
          </p:cNvPr>
          <p:cNvGrpSpPr/>
          <p:nvPr/>
        </p:nvGrpSpPr>
        <p:grpSpPr>
          <a:xfrm>
            <a:off x="6915754" y="4821065"/>
            <a:ext cx="5067028" cy="1531744"/>
            <a:chOff x="6781284" y="4821065"/>
            <a:chExt cx="5067028" cy="1531744"/>
          </a:xfrm>
        </p:grpSpPr>
        <p:pic>
          <p:nvPicPr>
            <p:cNvPr id="24" name="Immagine 23" descr="Immagine che contiene esterni, persona, hockey su ghiaccio&#10;&#10;Descrizione generata con affidabilità molto elevata">
              <a:extLst>
                <a:ext uri="{FF2B5EF4-FFF2-40B4-BE49-F238E27FC236}">
                  <a16:creationId xmlns:a16="http://schemas.microsoft.com/office/drawing/2014/main" id="{827CD64A-3936-4D67-9F74-F388A29BC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1284" y="4821065"/>
              <a:ext cx="2036151" cy="1531744"/>
            </a:xfrm>
            <a:prstGeom prst="rect">
              <a:avLst/>
            </a:prstGeom>
          </p:spPr>
        </p:pic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990949A6-065D-4FAF-B545-DED0AB48B68A}"/>
                </a:ext>
              </a:extLst>
            </p:cNvPr>
            <p:cNvSpPr/>
            <p:nvPr/>
          </p:nvSpPr>
          <p:spPr>
            <a:xfrm>
              <a:off x="9361990" y="5263771"/>
              <a:ext cx="24863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b="1" dirty="0">
                  <a:ln w="0"/>
                  <a:solidFill>
                    <a:srgbClr val="385723"/>
                  </a:solidFill>
                  <a:highlight>
                    <a:srgbClr val="FFFFFF"/>
                  </a:highlight>
                </a:rPr>
                <a:t>AI TESSUTI PER MAGLIE </a:t>
              </a:r>
            </a:p>
            <a:p>
              <a:pPr algn="ctr"/>
              <a:r>
                <a:rPr lang="it-IT" b="1" dirty="0">
                  <a:ln w="0"/>
                  <a:solidFill>
                    <a:srgbClr val="385723"/>
                  </a:solidFill>
                  <a:highlight>
                    <a:srgbClr val="FFFFFF"/>
                  </a:highlight>
                </a:rPr>
                <a:t>DA HOCKEY!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16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32">
            <a:extLst>
              <a:ext uri="{FF2B5EF4-FFF2-40B4-BE49-F238E27FC236}">
                <a16:creationId xmlns:a16="http://schemas.microsoft.com/office/drawing/2014/main" id="{0166A8B4-F2D3-4CD3-B423-86171899600C}"/>
              </a:ext>
            </a:extLst>
          </p:cNvPr>
          <p:cNvSpPr/>
          <p:nvPr/>
        </p:nvSpPr>
        <p:spPr>
          <a:xfrm>
            <a:off x="3096188" y="2206968"/>
            <a:ext cx="8946341" cy="610609"/>
          </a:xfrm>
          <a:prstGeom prst="rect">
            <a:avLst/>
          </a:prstGeom>
          <a:grp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B701BEF1-4858-45A2-A574-AB20E26AE286}"/>
              </a:ext>
            </a:extLst>
          </p:cNvPr>
          <p:cNvGrpSpPr/>
          <p:nvPr/>
        </p:nvGrpSpPr>
        <p:grpSpPr>
          <a:xfrm>
            <a:off x="93896" y="1458971"/>
            <a:ext cx="12029128" cy="1692000"/>
            <a:chOff x="14861" y="993586"/>
            <a:chExt cx="12029128" cy="1692000"/>
          </a:xfrm>
        </p:grpSpPr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9E1A6A0C-BF38-4400-9522-970F82E7BAC3}"/>
                </a:ext>
              </a:extLst>
            </p:cNvPr>
            <p:cNvSpPr txBox="1">
              <a:spLocks/>
            </p:cNvSpPr>
            <p:nvPr/>
          </p:nvSpPr>
          <p:spPr>
            <a:xfrm>
              <a:off x="3309346" y="993586"/>
              <a:ext cx="8734643" cy="169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4672" tIns="45720" rIns="45720" bIns="45720" numCol="1" spcCol="1270" anchor="ctr" anchorCtr="0">
              <a:noAutofit/>
            </a:bodyPr>
            <a:lstStyle/>
            <a:p>
              <a:pPr lvl="0" algn="just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kern="1200" dirty="0">
                  <a:ln w="0"/>
                  <a:solidFill>
                    <a:srgbClr val="844920"/>
                  </a:solidFill>
                </a:rPr>
                <a:t>In </a:t>
              </a:r>
              <a:r>
                <a:rPr lang="it-IT" dirty="0">
                  <a:ln w="0"/>
                  <a:solidFill>
                    <a:srgbClr val="844920"/>
                  </a:solidFill>
                </a:rPr>
                <a:t>quest’area lavorano i </a:t>
              </a:r>
              <a:r>
                <a:rPr lang="it-IT" b="1" dirty="0">
                  <a:ln w="0"/>
                  <a:solidFill>
                    <a:srgbClr val="844920"/>
                  </a:solidFill>
                </a:rPr>
                <a:t>tecnici</a:t>
              </a:r>
              <a:r>
                <a:rPr lang="it-IT" dirty="0">
                  <a:ln w="0"/>
                  <a:solidFill>
                    <a:srgbClr val="844920"/>
                  </a:solidFill>
                </a:rPr>
                <a:t> di produzione (ad es. progettisti, meccatronici, chimici, informatici, tessili, elettronici…) insieme agli addetti alle macchine (ad es. conduttori d’impianti, tessitori, operai…). Da diversi anni alcune operazioni sono svolte da </a:t>
              </a:r>
              <a:r>
                <a:rPr lang="it-IT" dirty="0">
                  <a:ln w="0"/>
                  <a:solidFill>
                    <a:srgbClr val="844920"/>
                  </a:solidFill>
                  <a:hlinkClick r:id="rId3"/>
                </a:rPr>
                <a:t>robot</a:t>
              </a:r>
              <a:r>
                <a:rPr lang="it-IT" dirty="0">
                  <a:ln w="0"/>
                  <a:solidFill>
                    <a:srgbClr val="844920"/>
                  </a:solidFill>
                </a:rPr>
                <a:t>: con l’innovazione tecnologica anche in produzione sta cambiando molto il modo di lavorare delle persone (ad es. alcune macchine sono programmate e gestite a distanza dai tecnici).</a:t>
              </a:r>
              <a:endParaRPr lang="it-IT" sz="1800" kern="1200" dirty="0">
                <a:solidFill>
                  <a:srgbClr val="844920"/>
                </a:solidFill>
              </a:endParaRPr>
            </a:p>
          </p:txBody>
        </p:sp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E4F9423D-349C-4115-A458-0AFEBA6E485F}"/>
                </a:ext>
              </a:extLst>
            </p:cNvPr>
            <p:cNvSpPr/>
            <p:nvPr/>
          </p:nvSpPr>
          <p:spPr>
            <a:xfrm>
              <a:off x="1174797" y="1185789"/>
              <a:ext cx="211410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u="sng" dirty="0">
                  <a:ln w="0"/>
                  <a:solidFill>
                    <a:srgbClr val="854A21"/>
                  </a:solidFill>
                </a:rPr>
                <a:t>PRODUZIONE:</a:t>
              </a:r>
            </a:p>
            <a:p>
              <a:r>
                <a:rPr lang="it-IT" dirty="0">
                  <a:ln w="0"/>
                  <a:solidFill>
                    <a:srgbClr val="854A21"/>
                  </a:solidFill>
                </a:rPr>
                <a:t>l’area dove si </a:t>
              </a:r>
            </a:p>
            <a:p>
              <a:r>
                <a:rPr lang="it-IT" dirty="0">
                  <a:ln w="0"/>
                  <a:solidFill>
                    <a:srgbClr val="854A21"/>
                  </a:solidFill>
                </a:rPr>
                <a:t>fabbricano i prodotti</a:t>
              </a:r>
            </a:p>
          </p:txBody>
        </p:sp>
        <p:sp>
          <p:nvSpPr>
            <p:cNvPr id="47" name="Rettangolo con angoli arrotondati 46">
              <a:extLst>
                <a:ext uri="{FF2B5EF4-FFF2-40B4-BE49-F238E27FC236}">
                  <a16:creationId xmlns:a16="http://schemas.microsoft.com/office/drawing/2014/main" id="{4BA185D4-A547-4629-8576-5350FD5551F0}"/>
                </a:ext>
              </a:extLst>
            </p:cNvPr>
            <p:cNvSpPr/>
            <p:nvPr/>
          </p:nvSpPr>
          <p:spPr>
            <a:xfrm>
              <a:off x="14861" y="1279467"/>
              <a:ext cx="1139493" cy="742234"/>
            </a:xfrm>
            <a:prstGeom prst="round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992DCACD-B2D0-4A1C-B207-1D43E3B0D926}"/>
              </a:ext>
            </a:extLst>
          </p:cNvPr>
          <p:cNvGrpSpPr/>
          <p:nvPr/>
        </p:nvGrpSpPr>
        <p:grpSpPr>
          <a:xfrm>
            <a:off x="93896" y="3271996"/>
            <a:ext cx="12014281" cy="1692000"/>
            <a:chOff x="82506" y="2375036"/>
            <a:chExt cx="12014281" cy="1692000"/>
          </a:xfrm>
        </p:grpSpPr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5147B9C9-CF8C-4844-8549-84A41CFBF931}"/>
                </a:ext>
              </a:extLst>
            </p:cNvPr>
            <p:cNvSpPr txBox="1">
              <a:spLocks/>
            </p:cNvSpPr>
            <p:nvPr/>
          </p:nvSpPr>
          <p:spPr>
            <a:xfrm>
              <a:off x="3363187" y="2375036"/>
              <a:ext cx="8733600" cy="169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4672" tIns="45720" rIns="45720" bIns="45720" numCol="1" spcCol="1270" anchor="ctr" anchorCtr="0">
              <a:noAutofit/>
            </a:bodyPr>
            <a:lstStyle/>
            <a:p>
              <a:pPr lvl="0" algn="just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it-IT" dirty="0">
                  <a:ln w="0"/>
                  <a:solidFill>
                    <a:srgbClr val="844920"/>
                  </a:solidFill>
                </a:rPr>
                <a:t>In quest’area lavorano i tecnici amministrativi (quelli che una volta si chiamavano ragionieri); gli </a:t>
              </a:r>
              <a:r>
                <a:rPr lang="it-IT" b="1" dirty="0">
                  <a:ln w="0"/>
                  <a:solidFill>
                    <a:srgbClr val="844920"/>
                  </a:solidFill>
                </a:rPr>
                <a:t>addetti alla contabilità </a:t>
              </a:r>
              <a:r>
                <a:rPr lang="it-IT" dirty="0">
                  <a:ln w="0"/>
                  <a:solidFill>
                    <a:srgbClr val="844920"/>
                  </a:solidFill>
                </a:rPr>
                <a:t>(che ad es. registrano le fatture di vendita  e acquisto); gli addetti all’amministrazione del personale (che ad esempio preparano le buste paga dei dipendenti); chi si occupa degli aspetti legali (laureati in legge che ad es. scrivono i contratti). </a:t>
              </a:r>
            </a:p>
          </p:txBody>
        </p: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7DD2A41A-71AB-4ED9-81D9-5D2A708C51BB}"/>
                </a:ext>
              </a:extLst>
            </p:cNvPr>
            <p:cNvSpPr/>
            <p:nvPr/>
          </p:nvSpPr>
          <p:spPr>
            <a:xfrm>
              <a:off x="1253007" y="2480356"/>
              <a:ext cx="2195601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u="sng" dirty="0">
                  <a:ln w="0"/>
                  <a:solidFill>
                    <a:srgbClr val="854A21"/>
                  </a:solidFill>
                </a:rPr>
                <a:t>AMMINISTRAZIONE </a:t>
              </a:r>
            </a:p>
            <a:p>
              <a:r>
                <a:rPr lang="it-IT" b="1" u="sng" dirty="0">
                  <a:ln w="0"/>
                  <a:solidFill>
                    <a:srgbClr val="854A21"/>
                  </a:solidFill>
                </a:rPr>
                <a:t>E GESTIONE DEL </a:t>
              </a:r>
            </a:p>
            <a:p>
              <a:r>
                <a:rPr lang="it-IT" b="1" u="sng" dirty="0">
                  <a:ln w="0"/>
                  <a:solidFill>
                    <a:srgbClr val="854A21"/>
                  </a:solidFill>
                </a:rPr>
                <a:t>PERSONALE:</a:t>
              </a:r>
            </a:p>
            <a:p>
              <a:r>
                <a:rPr lang="it-IT" dirty="0">
                  <a:ln w="0"/>
                  <a:solidFill>
                    <a:srgbClr val="854A21"/>
                  </a:solidFill>
                </a:rPr>
                <a:t>l’area dove si «fanno </a:t>
              </a:r>
            </a:p>
            <a:p>
              <a:r>
                <a:rPr lang="it-IT" dirty="0">
                  <a:ln w="0"/>
                  <a:solidFill>
                    <a:srgbClr val="854A21"/>
                  </a:solidFill>
                </a:rPr>
                <a:t>i conti»</a:t>
              </a:r>
            </a:p>
          </p:txBody>
        </p:sp>
        <p:sp>
          <p:nvSpPr>
            <p:cNvPr id="48" name="Rettangolo con angoli arrotondati 47">
              <a:extLst>
                <a:ext uri="{FF2B5EF4-FFF2-40B4-BE49-F238E27FC236}">
                  <a16:creationId xmlns:a16="http://schemas.microsoft.com/office/drawing/2014/main" id="{F66C34F8-48AA-478F-BCEA-7A35EA78E7ED}"/>
                </a:ext>
              </a:extLst>
            </p:cNvPr>
            <p:cNvSpPr/>
            <p:nvPr/>
          </p:nvSpPr>
          <p:spPr>
            <a:xfrm>
              <a:off x="82506" y="2849919"/>
              <a:ext cx="1139493" cy="742234"/>
            </a:xfrm>
            <a:prstGeom prst="round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A68EE178-9EAC-47E8-92FE-066BDEB8DEF5}"/>
              </a:ext>
            </a:extLst>
          </p:cNvPr>
          <p:cNvGrpSpPr/>
          <p:nvPr/>
        </p:nvGrpSpPr>
        <p:grpSpPr>
          <a:xfrm>
            <a:off x="96099" y="5115297"/>
            <a:ext cx="12026925" cy="1692000"/>
            <a:chOff x="96097" y="3131808"/>
            <a:chExt cx="12026925" cy="1692000"/>
          </a:xfrm>
        </p:grpSpPr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B9853E09-49F4-4792-9D17-E9298EAC0012}"/>
                </a:ext>
              </a:extLst>
            </p:cNvPr>
            <p:cNvSpPr txBox="1">
              <a:spLocks/>
            </p:cNvSpPr>
            <p:nvPr/>
          </p:nvSpPr>
          <p:spPr>
            <a:xfrm>
              <a:off x="3389422" y="3131808"/>
              <a:ext cx="8733600" cy="169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4672" tIns="45720" rIns="45720" bIns="45720" numCol="1" spcCol="1270" anchor="ctr" anchorCtr="0">
              <a:noAutofit/>
            </a:bodyPr>
            <a:lstStyle/>
            <a:p>
              <a:pPr lvl="0" algn="just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it-IT" dirty="0">
                  <a:ln w="0"/>
                  <a:solidFill>
                    <a:srgbClr val="844920"/>
                  </a:solidFill>
                </a:rPr>
                <a:t>In quest’area lavorano i </a:t>
              </a:r>
              <a:r>
                <a:rPr lang="it-IT" b="1" dirty="0">
                  <a:ln w="0"/>
                  <a:solidFill>
                    <a:srgbClr val="844920"/>
                  </a:solidFill>
                </a:rPr>
                <a:t>commerciali</a:t>
              </a:r>
              <a:r>
                <a:rPr lang="it-IT" dirty="0">
                  <a:ln w="0"/>
                  <a:solidFill>
                    <a:srgbClr val="844920"/>
                  </a:solidFill>
                </a:rPr>
                <a:t> (che si occupano di vendere, in Italia o all’estero, i prodotti realizzati dall’azienda), persone che svolgono attività di marketing (pubblicità, promozione dei prodotti…). Spesso le imprese vendono anche attraverso agenti di vendita che presentano i prodotti ai possibili clienti.</a:t>
              </a: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CE809BB-EFE7-4A3E-9C01-192A6754F014}"/>
                </a:ext>
              </a:extLst>
            </p:cNvPr>
            <p:cNvSpPr/>
            <p:nvPr/>
          </p:nvSpPr>
          <p:spPr>
            <a:xfrm>
              <a:off x="1264395" y="3377643"/>
              <a:ext cx="206037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u="sng" dirty="0">
                  <a:ln w="0"/>
                  <a:solidFill>
                    <a:srgbClr val="854A21"/>
                  </a:solidFill>
                </a:rPr>
                <a:t>COMMERCIALE:</a:t>
              </a:r>
            </a:p>
            <a:p>
              <a:r>
                <a:rPr lang="it-IT" dirty="0">
                  <a:ln w="0"/>
                  <a:solidFill>
                    <a:srgbClr val="854A21"/>
                  </a:solidFill>
                </a:rPr>
                <a:t>l’area che ha il </a:t>
              </a:r>
            </a:p>
            <a:p>
              <a:r>
                <a:rPr lang="it-IT" dirty="0">
                  <a:ln w="0"/>
                  <a:solidFill>
                    <a:srgbClr val="854A21"/>
                  </a:solidFill>
                </a:rPr>
                <a:t>compito di vendere </a:t>
              </a:r>
            </a:p>
            <a:p>
              <a:r>
                <a:rPr lang="it-IT" dirty="0">
                  <a:ln w="0"/>
                  <a:solidFill>
                    <a:srgbClr val="854A21"/>
                  </a:solidFill>
                </a:rPr>
                <a:t>i prodotti</a:t>
              </a:r>
            </a:p>
          </p:txBody>
        </p:sp>
        <p:sp>
          <p:nvSpPr>
            <p:cNvPr id="49" name="Rettangolo con angoli arrotondati 48">
              <a:extLst>
                <a:ext uri="{FF2B5EF4-FFF2-40B4-BE49-F238E27FC236}">
                  <a16:creationId xmlns:a16="http://schemas.microsoft.com/office/drawing/2014/main" id="{26287C43-F397-433B-82D0-4CBC4AAAC7B3}"/>
                </a:ext>
              </a:extLst>
            </p:cNvPr>
            <p:cNvSpPr/>
            <p:nvPr/>
          </p:nvSpPr>
          <p:spPr>
            <a:xfrm>
              <a:off x="96097" y="3606690"/>
              <a:ext cx="1139493" cy="742234"/>
            </a:xfrm>
            <a:prstGeom prst="roundRec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0" name="Rettangolo 29">
            <a:extLst>
              <a:ext uri="{FF2B5EF4-FFF2-40B4-BE49-F238E27FC236}">
                <a16:creationId xmlns:a16="http://schemas.microsoft.com/office/drawing/2014/main" id="{58B4C8E1-40E8-4708-8AE9-1ACA3626CBB8}"/>
              </a:ext>
            </a:extLst>
          </p:cNvPr>
          <p:cNvSpPr/>
          <p:nvPr/>
        </p:nvSpPr>
        <p:spPr>
          <a:xfrm>
            <a:off x="189996" y="642882"/>
            <a:ext cx="12002004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400" b="1" dirty="0">
                <a:ln w="0"/>
                <a:solidFill>
                  <a:srgbClr val="854A21"/>
                </a:solidFill>
              </a:rPr>
              <a:t>Ogni impresa industriale ha al suo interno delle aree in cui si possono svolgere diversi lavori:</a:t>
            </a: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A8A267B3-9CAB-4571-8823-0AB945A59568}"/>
              </a:ext>
            </a:extLst>
          </p:cNvPr>
          <p:cNvGrpSpPr/>
          <p:nvPr/>
        </p:nvGrpSpPr>
        <p:grpSpPr>
          <a:xfrm>
            <a:off x="185492" y="156496"/>
            <a:ext cx="12217181" cy="584775"/>
            <a:chOff x="185492" y="156496"/>
            <a:chExt cx="12217181" cy="584775"/>
          </a:xfrm>
        </p:grpSpPr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870D6E97-C0E8-423A-BFE3-972F96DFDEEA}"/>
                </a:ext>
              </a:extLst>
            </p:cNvPr>
            <p:cNvSpPr txBox="1"/>
            <p:nvPr/>
          </p:nvSpPr>
          <p:spPr>
            <a:xfrm>
              <a:off x="515473" y="156496"/>
              <a:ext cx="1188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 LAVORO SI PUÒ FARE IN UN’IMPRESA?</a:t>
              </a:r>
            </a:p>
          </p:txBody>
        </p:sp>
        <p:pic>
          <p:nvPicPr>
            <p:cNvPr id="44" name="Immagine 43">
              <a:extLst>
                <a:ext uri="{FF2B5EF4-FFF2-40B4-BE49-F238E27FC236}">
                  <a16:creationId xmlns:a16="http://schemas.microsoft.com/office/drawing/2014/main" id="{9615771D-109D-455D-817C-217185DD0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92" y="197080"/>
              <a:ext cx="659961" cy="540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45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Tema di Office">
  <a:themeElements>
    <a:clrScheme name="Personalizzato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F5496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2326</Words>
  <Application>Microsoft Office PowerPoint</Application>
  <PresentationFormat>Widescreen</PresentationFormat>
  <Paragraphs>179</Paragraphs>
  <Slides>13</Slides>
  <Notes>11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(Corpo)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Cristina Di Maria</dc:creator>
  <cp:lastModifiedBy>Cristina Di Maria</cp:lastModifiedBy>
  <cp:revision>1081</cp:revision>
  <cp:lastPrinted>2018-10-08T14:44:00Z</cp:lastPrinted>
  <dcterms:created xsi:type="dcterms:W3CDTF">2018-10-04T12:01:17Z</dcterms:created>
  <dcterms:modified xsi:type="dcterms:W3CDTF">2018-10-17T13:40:49Z</dcterms:modified>
</cp:coreProperties>
</file>